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326" r:id="rId5"/>
    <p:sldId id="330" r:id="rId6"/>
    <p:sldId id="267" r:id="rId7"/>
    <p:sldId id="316" r:id="rId8"/>
    <p:sldId id="314" r:id="rId9"/>
    <p:sldId id="315" r:id="rId10"/>
    <p:sldId id="317" r:id="rId11"/>
    <p:sldId id="318" r:id="rId12"/>
    <p:sldId id="334" r:id="rId13"/>
    <p:sldId id="319" r:id="rId14"/>
    <p:sldId id="335" r:id="rId15"/>
    <p:sldId id="320" r:id="rId16"/>
    <p:sldId id="321" r:id="rId17"/>
    <p:sldId id="298" r:id="rId18"/>
    <p:sldId id="302" r:id="rId19"/>
    <p:sldId id="305" r:id="rId20"/>
    <p:sldId id="306" r:id="rId21"/>
    <p:sldId id="322" r:id="rId22"/>
    <p:sldId id="324" r:id="rId23"/>
    <p:sldId id="325" r:id="rId24"/>
    <p:sldId id="299" r:id="rId25"/>
    <p:sldId id="301" r:id="rId26"/>
    <p:sldId id="274" r:id="rId2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楊晴晴" initials="楊晴晴" lastIdx="1" clrIdx="0">
    <p:extLst>
      <p:ext uri="{19B8F6BF-5375-455C-9EA6-DF929625EA0E}">
        <p15:presenceInfo xmlns:p15="http://schemas.microsoft.com/office/powerpoint/2012/main" userId="楊晴晴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B4"/>
    <a:srgbClr val="2C72B2"/>
    <a:srgbClr val="DEEBF7"/>
    <a:srgbClr val="C5E0B4"/>
    <a:srgbClr val="4C7731"/>
    <a:srgbClr val="FFDCC4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5849" autoAdjust="0"/>
  </p:normalViewPr>
  <p:slideViewPr>
    <p:cSldViewPr snapToGrid="0">
      <p:cViewPr varScale="1">
        <p:scale>
          <a:sx n="51" d="100"/>
          <a:sy n="51" d="100"/>
        </p:scale>
        <p:origin x="7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B3199-BB17-4AC3-AD7D-0FED9AACA9DB}" type="datetimeFigureOut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653AD-23E8-47D3-8429-A890D34EE77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7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6505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deep hypersphere embedding [34, 41, 9],</a:t>
            </a:r>
          </a:p>
          <a:p>
            <a:r>
              <a:rPr lang="en-US" altLang="zh-TW" sz="1200" dirty="0"/>
              <a:t>the binary orthogonal targets attain </a:t>
            </a:r>
            <a:r>
              <a:rPr lang="en-US" altLang="zh-TW" sz="1200" b="1" dirty="0"/>
              <a:t>maximal inter-class Hamming distance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4090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60063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there will be lesser chance to retrieve incorrect items.</a:t>
            </a:r>
          </a:p>
          <a:p>
            <a:r>
              <a:rPr lang="en-US" altLang="zh-TW" dirty="0"/>
              <a:t>retrieve more similar items (intra-class), and avoid to retrieve incorrect items (inter-class).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27071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there will be lesser chance to retrieve incorrect items.</a:t>
            </a:r>
          </a:p>
          <a:p>
            <a:r>
              <a:rPr lang="en-US" altLang="zh-TW" dirty="0"/>
              <a:t>retrieve more similar items (intra-class), and avoid to retrieve incorrect items (inter-class).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0883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/>
              <a:t>In [37], the target label becomes soft-target such that non-target class has a small "smoothing“ value to regularize overconfident samples and we leverage this concept for multi-labels. </a:t>
            </a:r>
          </a:p>
          <a:p>
            <a:endParaRPr lang="en-US" altLang="zh-TW" dirty="0"/>
          </a:p>
          <a:p>
            <a:r>
              <a:rPr lang="en-US" altLang="zh-TW" dirty="0"/>
              <a:t>we cannot guarantee that the final hash codes are the center of hash codes of the target classes. Instead</a:t>
            </a:r>
          </a:p>
          <a:p>
            <a:r>
              <a:rPr lang="en-US" altLang="zh-TW" dirty="0"/>
              <a:t>we let the optimization algorithm to find the best hash codes.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2136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appending BN layer will not modify the computational graph, therefore enabling straightforward end-to-end training.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17962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learning rate of 0.0001, Adam optimizer and 100 epochs for all methods.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7937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1899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3884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As the model is trained with GLDv2, the running mean and variance in the BN layer might experience domain shifting problem when testing directly on different datasets (e.g., </a:t>
            </a:r>
            <a:r>
              <a:rPr lang="en-US" altLang="zh-TW" dirty="0" err="1"/>
              <a:t>ROxf</a:t>
            </a:r>
            <a:r>
              <a:rPr lang="en-US" altLang="zh-TW" dirty="0"/>
              <a:t> and </a:t>
            </a:r>
            <a:r>
              <a:rPr lang="en-US" altLang="zh-TW" dirty="0" err="1"/>
              <a:t>RPar</a:t>
            </a:r>
            <a:r>
              <a:rPr lang="en-US" altLang="zh-TW" dirty="0"/>
              <a:t>).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409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Image input – [backbone network] continuous code(feature vector) – [quantization layer/sign()] binary hash code</a:t>
            </a:r>
          </a:p>
          <a:p>
            <a:r>
              <a:rPr lang="en-US" altLang="zh-TW" sz="1200" dirty="0"/>
              <a:t>Discriminative: the intra-class hamming distances are small, while the inter-class ones are big.</a:t>
            </a:r>
          </a:p>
          <a:p>
            <a:r>
              <a:rPr lang="en-US" altLang="zh-TW" sz="1200" dirty="0"/>
              <a:t>quantization error: </a:t>
            </a:r>
          </a:p>
          <a:p>
            <a:pPr marL="171450" indent="-171450">
              <a:buFontTx/>
              <a:buChar char="-"/>
            </a:pPr>
            <a:r>
              <a:rPr lang="en-US" altLang="zh-TW" sz="1200" dirty="0"/>
              <a:t>vanishing gradient problem caused by the quantization layer.</a:t>
            </a:r>
          </a:p>
          <a:p>
            <a:pPr marL="171450" indent="-171450">
              <a:buFontTx/>
              <a:buChar char="-"/>
            </a:pPr>
            <a:r>
              <a:rPr lang="en-US" altLang="zh-TW" dirty="0"/>
              <a:t>avoided by deploying some relaxation schemes</a:t>
            </a:r>
            <a:r>
              <a:rPr lang="en-US" altLang="zh-TW" sz="1200" dirty="0"/>
              <a:t> -&gt; produce sub-optimal hash codes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759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27487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7662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2699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6539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binary code </a:t>
            </a:r>
            <a:r>
              <a:rPr lang="en-US" altLang="zh-TW" dirty="0" err="1"/>
              <a:t>discriminativenss</a:t>
            </a:r>
            <a:endParaRPr lang="en-US" altLang="zh-TW" dirty="0"/>
          </a:p>
          <a:p>
            <a:r>
              <a:rPr lang="en-US" altLang="zh-TW" dirty="0"/>
              <a:t>quantization error minimization</a:t>
            </a:r>
          </a:p>
          <a:p>
            <a:r>
              <a:rPr lang="en-US" altLang="zh-TW" dirty="0"/>
              <a:t>conventional CE loss only works for single-label classification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1954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1720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B is converted from the continuous code v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9517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Continuous codes(1)  passed through a batch normalization (BN) layer to obtain </a:t>
            </a:r>
            <a:r>
              <a:rPr lang="en-US" altLang="zh-TW" b="1" dirty="0"/>
              <a:t>zero-mean</a:t>
            </a:r>
            <a:r>
              <a:rPr lang="en-US" altLang="zh-TW" dirty="0"/>
              <a:t> continuous codes(2).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0449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Interpreting</a:t>
            </a:r>
            <a:r>
              <a:rPr lang="zh-TW" altLang="en-US" dirty="0"/>
              <a:t>重寫</a:t>
            </a:r>
            <a:endParaRPr lang="en-US" altLang="zh-TW" dirty="0"/>
          </a:p>
          <a:p>
            <a:r>
              <a:rPr lang="en-US" altLang="zh-TW" dirty="0" err="1"/>
              <a:t>Popcount</a:t>
            </a:r>
            <a:r>
              <a:rPr lang="en-US" altLang="zh-TW" dirty="0"/>
              <a:t>: </a:t>
            </a:r>
            <a:r>
              <a:rPr lang="zh-TW" altLang="en-US" dirty="0"/>
              <a:t>計算一個數字的二進制有幾個</a:t>
            </a:r>
            <a:r>
              <a:rPr lang="en-US" altLang="zh-TW" dirty="0"/>
              <a:t>1</a:t>
            </a:r>
          </a:p>
          <a:p>
            <a:r>
              <a:rPr lang="en-US" altLang="zh-TW" sz="1200" dirty="0"/>
              <a:t>Hamming distance :</a:t>
            </a:r>
            <a:r>
              <a:rPr lang="zh-TW" altLang="en-US" dirty="0"/>
              <a:t>將一個字串變換成另外一個字串所需要</a:t>
            </a:r>
            <a:r>
              <a:rPr lang="zh-TW" altLang="en-US" i="1" dirty="0"/>
              <a:t>替換</a:t>
            </a:r>
            <a:r>
              <a:rPr lang="zh-TW" altLang="en-US" dirty="0"/>
              <a:t>的字符個數。 </a:t>
            </a:r>
            <a:r>
              <a:rPr lang="en-US" altLang="zh-TW" dirty="0"/>
              <a:t>K=</a:t>
            </a:r>
            <a:r>
              <a:rPr lang="zh-TW" altLang="en-US" dirty="0"/>
              <a:t>長度</a:t>
            </a:r>
            <a:endParaRPr lang="en-US" altLang="zh-TW" dirty="0"/>
          </a:p>
          <a:p>
            <a:r>
              <a:rPr lang="zh-TW" altLang="en-US" dirty="0"/>
              <a:t>因為</a:t>
            </a:r>
            <a:r>
              <a:rPr lang="en-US" altLang="zh-TW" dirty="0"/>
              <a:t>K/2</a:t>
            </a:r>
            <a:r>
              <a:rPr lang="zh-TW" altLang="en-US" dirty="0"/>
              <a:t>是常數，</a:t>
            </a:r>
            <a:r>
              <a:rPr lang="en-US" altLang="zh-TW" dirty="0"/>
              <a:t>the retrieval is now will be only based on the angle between</a:t>
            </a:r>
            <a:r>
              <a:rPr lang="zh-TW" altLang="en-US" dirty="0"/>
              <a:t> </a:t>
            </a:r>
            <a:r>
              <a:rPr lang="en-US" altLang="zh-TW" dirty="0"/>
              <a:t>two hash codes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2766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a low λ might not be effective,</a:t>
            </a:r>
            <a:r>
              <a:rPr lang="zh-TW" altLang="en-US" dirty="0"/>
              <a:t> </a:t>
            </a:r>
            <a:r>
              <a:rPr lang="en-US" altLang="zh-TW" dirty="0"/>
              <a:t>while a high λ might lead to underfitting.</a:t>
            </a:r>
          </a:p>
          <a:p>
            <a:r>
              <a:rPr lang="en-US" altLang="zh-TW" dirty="0"/>
              <a:t>Since 2K is a constant, we can then conclude that maximize the cosine similarity between v and b</a:t>
            </a:r>
          </a:p>
          <a:p>
            <a:r>
              <a:rPr lang="en-US" altLang="zh-TW" dirty="0"/>
              <a:t>will lead to a low quantization error, leading to a better approximation in the hash codes.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890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5E4D49-9B29-4C05-9516-6063CB2B5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2ECC3A-1ED0-4A9D-9F7F-BA9D27A1B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3D96152-4334-45F7-BECE-509441E5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49E3-5486-46C7-AFAD-748FFC124E13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3A765-584F-45B1-A872-FAF36752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750F3E1-A272-498C-A689-117D7FE8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B32687-D95D-4D2D-A63C-EE531807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78C6A7-0800-4FB2-9ED9-3D083D5BF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B0E82C8-8A71-4BB4-A3A0-2B9902CE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AF6E-3B27-4B23-8654-964718FB34B1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18D9060-837B-4057-9E6A-4E78A5AC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F33237-FA1F-4451-B2B0-791F9D6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44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837095C-C2ED-4AF2-A674-6DFBFE277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B68C2A4-F789-4277-B4CC-839437711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CA86DCC-52B3-4AE6-A104-7EB7265D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5235E-A8E8-4004-85DC-E75807382267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A5002A-AF68-400B-AB9F-C49DDD6DC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72F874-6FCC-41D0-AF8D-82FA6BC9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09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D190D-5F09-4514-AE6C-9A606BAC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012850-B9BB-4E0D-A265-904D98E2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51FFE79-F708-46D3-BCC7-2D8F3AA6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2C4D6-4894-4F19-85F9-5A220ED8C13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382B8C-07AB-4864-AA7E-39550AEB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D634781-84E9-4574-BB91-9FDF2C82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49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DF31C1-9821-44A4-8C6E-DD8A44254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B60963-4413-4B3D-929C-471574F8F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304AFAD-385A-40B7-938E-A3090668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4C43-DEF8-4951-BCCF-E1634443A746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DD99FAE-C32A-4490-8C88-036F0359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F6C7442-261E-46C5-B006-A2B70CD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5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8D22E7-11FE-49DD-AAEE-68BAD11E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A703C8-41BA-4F7E-90C2-2655CA67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089419-05A5-42A8-BC96-C87299AF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2CB094-82EA-49F5-A2EA-6FBEE7E7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CD9F-5830-4DBB-ACF0-11240C380B30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DE42B1A-0CFD-4321-8F9A-FE599591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0D5AB94-C423-49A8-B141-38222D252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32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06B29A-D18D-4C10-9059-2B6C0EC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FB80310-6012-4638-A5E6-A3F9BD99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650B5DD-A5BE-4847-A500-0405F19A0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425ED2C-94D1-4C93-817A-3D9479C3C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8941137-B70D-44A6-A8DA-9CF86A51A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D6BCE9E-B61E-489C-9CD4-14531B8D8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8CC-0EB0-43B0-AF1E-95D2302A773E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67626CC-AEC4-4444-BA26-9EDC8EEC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BB320E5-5EB7-46F1-BCA2-BA55F166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38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89F303-42E6-44A6-9328-B6F9EC23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403DCBC-654E-4F72-BE77-A29F7553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5329-2847-4D3A-B2E6-F1F4A0C5B432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25DEE21-5BA1-49B3-AFD0-CD53BED6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045518F-A133-4BA5-A488-A0CB3BBA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159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2A01330-AD47-4E3A-B4F4-131ADDEAA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0A31-A402-4CB5-B7B8-127D4FDE58E4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63ACF60-4AC6-41AF-AF9A-58D0C333C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29DAE3E-3610-4518-A8E1-1FE4D61A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713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8D6521-1006-42B6-85DC-55B4D140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912140-4108-4549-9807-7AB72822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F2868C1-7F1A-4C49-B8BA-BD4CD461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6A994A4-0837-458A-BF92-2E09AA4A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BB51-47C6-4A32-82C8-01CBF32B7925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6706F7F-0D4F-4C7C-9247-640B89D21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204C34-B537-4535-B03E-E7D1D1632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46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656EDF-9959-46E4-913A-8CF230E1F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1EA9946-5ABF-45C6-895B-EA721C372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904CA2E-77D7-4B7F-9087-9163B9F01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CC61FD-BAFA-4A48-95B7-13BBEACCE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B220-A91A-4BA8-A4DD-1984B85B60FF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DAB5369-3B5F-42A9-A2A3-63B99AAB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35A94A-99B3-4EF4-85FC-5E1E03DC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24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F692825-B04C-40EE-A0E4-A09C8FE08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0B4AC78-366D-4106-BAEB-5AB0BBD15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AF41B7-965E-41BA-80B1-ABD0F4A26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F8EF0-5205-486B-80EA-7C4E5D29074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192373-BBEE-4120-A650-C219D5E60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2CD3BFA-5A41-4E4B-AC5D-DA19377B7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45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Ligh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BA1FEB-6415-4278-BAB6-B7DCFF1E5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965085"/>
            <a:ext cx="9326880" cy="3104619"/>
          </a:xfrm>
        </p:spPr>
        <p:txBody>
          <a:bodyPr>
            <a:noAutofit/>
          </a:bodyPr>
          <a:lstStyle/>
          <a:p>
            <a:r>
              <a:rPr lang="en-US" altLang="zh-TW" sz="5400" dirty="0">
                <a:latin typeface="Bahnschrift Light SemiCondensed" panose="020B0502040204020203" pitchFamily="34" charset="0"/>
              </a:rPr>
              <a:t>One Loss for All:</a:t>
            </a:r>
            <a:br>
              <a:rPr lang="en-US" altLang="zh-TW" sz="5400" dirty="0">
                <a:latin typeface="Bahnschrift Light SemiCondensed" panose="020B0502040204020203" pitchFamily="34" charset="0"/>
              </a:rPr>
            </a:br>
            <a:r>
              <a:rPr lang="en-US" altLang="zh-TW" sz="5400" dirty="0">
                <a:latin typeface="Bahnschrift Light SemiCondensed" panose="020B0502040204020203" pitchFamily="34" charset="0"/>
              </a:rPr>
              <a:t>Deep Hashing with a Single Cosine Similarity based</a:t>
            </a:r>
            <a:br>
              <a:rPr lang="en-US" altLang="zh-TW" sz="5400" dirty="0">
                <a:latin typeface="Bahnschrift Light SemiCondensed" panose="020B0502040204020203" pitchFamily="34" charset="0"/>
              </a:rPr>
            </a:br>
            <a:r>
              <a:rPr lang="en-US" altLang="zh-TW" sz="5400" dirty="0">
                <a:latin typeface="Bahnschrift Light SemiCondensed" panose="020B0502040204020203" pitchFamily="34" charset="0"/>
              </a:rPr>
              <a:t>Learning Objective</a:t>
            </a:r>
            <a:endParaRPr lang="zh-TW" altLang="en-US" sz="5400" dirty="0">
              <a:latin typeface="Bahnschrift Light SemiCondensed" panose="020B0502040204020203" pitchFamily="34" charset="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8718835-8BD9-4650-9363-86EEADA469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3584" y="4859049"/>
            <a:ext cx="9703816" cy="48708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Jiun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Tian Hoe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[1]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, Kam Woh Ng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[2,3]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Tianyu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Zhang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[4]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, Chee Seng Chan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[1]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, Yi-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Zhe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Song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[2,3]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, Tao Xiang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[2,3]</a:t>
            </a:r>
            <a:endParaRPr lang="zh-TW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副標題 2">
            <a:extLst>
              <a:ext uri="{FF2B5EF4-FFF2-40B4-BE49-F238E27FC236}">
                <a16:creationId xmlns:a16="http://schemas.microsoft.com/office/drawing/2014/main" id="{5383CD0B-713F-48A3-8BF3-13D7430F7AF3}"/>
              </a:ext>
            </a:extLst>
          </p:cNvPr>
          <p:cNvSpPr txBox="1">
            <a:spLocks/>
          </p:cNvSpPr>
          <p:nvPr/>
        </p:nvSpPr>
        <p:spPr>
          <a:xfrm>
            <a:off x="9418828" y="6041644"/>
            <a:ext cx="2681224" cy="901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Reporter: Ching-Ching Yang</a:t>
            </a:r>
          </a:p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Date: 2021/12/24</a:t>
            </a:r>
            <a:endParaRPr lang="zh-TW" alt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副標題 2">
            <a:extLst>
              <a:ext uri="{FF2B5EF4-FFF2-40B4-BE49-F238E27FC236}">
                <a16:creationId xmlns:a16="http://schemas.microsoft.com/office/drawing/2014/main" id="{2D8117DA-2300-4AAA-9AEE-FB1597CC724D}"/>
              </a:ext>
            </a:extLst>
          </p:cNvPr>
          <p:cNvSpPr txBox="1">
            <a:spLocks/>
          </p:cNvSpPr>
          <p:nvPr/>
        </p:nvSpPr>
        <p:spPr>
          <a:xfrm>
            <a:off x="1524000" y="4444703"/>
            <a:ext cx="9423400" cy="414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arXiv:2109.14449, 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NeurIPS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2021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副標題 2">
            <a:extLst>
              <a:ext uri="{FF2B5EF4-FFF2-40B4-BE49-F238E27FC236}">
                <a16:creationId xmlns:a16="http://schemas.microsoft.com/office/drawing/2014/main" id="{0A4A44FC-D403-4586-9ADF-0D3B49B88156}"/>
              </a:ext>
            </a:extLst>
          </p:cNvPr>
          <p:cNvSpPr txBox="1">
            <a:spLocks/>
          </p:cNvSpPr>
          <p:nvPr/>
        </p:nvSpPr>
        <p:spPr>
          <a:xfrm>
            <a:off x="2992374" y="5405829"/>
            <a:ext cx="6486652" cy="1277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TW" sz="1500" dirty="0">
                <a:solidFill>
                  <a:schemeClr val="bg1">
                    <a:lumMod val="50000"/>
                  </a:schemeClr>
                </a:solidFill>
              </a:rPr>
              <a:t>[1] </a:t>
            </a:r>
            <a:r>
              <a:rPr lang="en-US" altLang="zh-TW" sz="1500" dirty="0" err="1">
                <a:solidFill>
                  <a:schemeClr val="bg1">
                    <a:lumMod val="50000"/>
                  </a:schemeClr>
                </a:solidFill>
              </a:rPr>
              <a:t>CISiP</a:t>
            </a:r>
            <a:r>
              <a:rPr lang="en-US" altLang="zh-TW" sz="15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TW" sz="1500" dirty="0" err="1">
                <a:solidFill>
                  <a:schemeClr val="bg1">
                    <a:lumMod val="50000"/>
                  </a:schemeClr>
                </a:solidFill>
              </a:rPr>
              <a:t>Universiti</a:t>
            </a:r>
            <a:r>
              <a:rPr lang="en-US" altLang="zh-TW" sz="1500" dirty="0">
                <a:solidFill>
                  <a:schemeClr val="bg1">
                    <a:lumMod val="50000"/>
                  </a:schemeClr>
                </a:solidFill>
              </a:rPr>
              <a:t> Malaya, Malaysia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TW" sz="1500" dirty="0">
                <a:solidFill>
                  <a:schemeClr val="bg1">
                    <a:lumMod val="50000"/>
                  </a:schemeClr>
                </a:solidFill>
              </a:rPr>
              <a:t>[2] CVSSP, University of Surrey, U.K.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TW" sz="1500" dirty="0">
                <a:solidFill>
                  <a:schemeClr val="bg1">
                    <a:lumMod val="50000"/>
                  </a:schemeClr>
                </a:solidFill>
              </a:rPr>
              <a:t>[3] </a:t>
            </a:r>
            <a:r>
              <a:rPr lang="en-US" altLang="zh-TW" sz="1500" dirty="0" err="1">
                <a:solidFill>
                  <a:schemeClr val="bg1">
                    <a:lumMod val="50000"/>
                  </a:schemeClr>
                </a:solidFill>
              </a:rPr>
              <a:t>iFlyTek</a:t>
            </a:r>
            <a:r>
              <a:rPr lang="en-US" altLang="zh-TW" sz="1500" dirty="0">
                <a:solidFill>
                  <a:schemeClr val="bg1">
                    <a:lumMod val="50000"/>
                  </a:schemeClr>
                </a:solidFill>
              </a:rPr>
              <a:t>-Surrey Joint Research Centre on Artificial Intelligence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TW" sz="1500" dirty="0">
                <a:solidFill>
                  <a:schemeClr val="bg1">
                    <a:lumMod val="50000"/>
                  </a:schemeClr>
                </a:solidFill>
              </a:rPr>
              <a:t>[4] Geek+, China</a:t>
            </a:r>
            <a:endParaRPr lang="zh-TW" alt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CE5D0EA-68A2-41DF-9E4B-04337E9203DD}"/>
              </a:ext>
            </a:extLst>
          </p:cNvPr>
          <p:cNvCxnSpPr/>
          <p:nvPr/>
        </p:nvCxnSpPr>
        <p:spPr>
          <a:xfrm>
            <a:off x="1243584" y="4218432"/>
            <a:ext cx="970381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42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00784"/>
                <a:ext cx="10515600" cy="477618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b="1" dirty="0"/>
                  <a:t>Quantization Error</a:t>
                </a:r>
                <a:endParaRPr lang="en-US" altLang="zh-TW" sz="2000" dirty="0"/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1600" dirty="0"/>
                  <a:t>Def: converting continuous codes v to binary codes b will lead to information loss.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1600" dirty="0"/>
                  <a:t>The way to minimize quantization error (e.g. L1-norm, L2-norm) usually in the form of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endParaRPr lang="en-US" altLang="zh-TW" sz="1600" dirty="0"/>
              </a:p>
              <a:p>
                <a:pPr marL="457200" lvl="1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altLang="zh-TW" sz="1600" dirty="0"/>
                  <a:t>     where L is the supervised learning object, Q is the quantization error between v and b.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1600" dirty="0"/>
                  <a:t>To overcome the practice with hard-tunning λ, we first interpret the equation as: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endParaRPr lang="en-US" altLang="zh-TW" sz="1600" dirty="0"/>
              </a:p>
              <a:p>
                <a:pPr marL="457200" lvl="1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altLang="zh-TW" sz="1600" dirty="0"/>
                  <a:t>     and expand eq(5) to get</a:t>
                </a:r>
              </a:p>
              <a:p>
                <a:pPr marL="457200" lvl="1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altLang="zh-TW" sz="1600" dirty="0"/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1600" dirty="0"/>
                  <a:t>According to eq(3), we can ignore the magnitude of v by normalizing it to have the same norm with b, and interpret the quantization error as to only the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TW" sz="1600" b="0" i="1" smtClean="0">
                            <a:latin typeface="Cambria Math" panose="02040503050406030204" pitchFamily="18" charset="0"/>
                          </a:rPr>
                          <m:t>𝑣𝑏</m:t>
                        </m:r>
                      </m:sub>
                    </m:sSub>
                  </m:oMath>
                </a14:m>
                <a:r>
                  <a:rPr lang="en-US" altLang="zh-TW" sz="1600" dirty="0"/>
                  <a:t> between v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1600" b="0" i="1" dirty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altLang="zh-TW" sz="1600" b="1" i="0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en-US" altLang="zh-TW" sz="1600" dirty="0"/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00784"/>
                <a:ext cx="10515600" cy="4776180"/>
              </a:xfrm>
              <a:blipFill>
                <a:blip r:embed="rId3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圖片 16">
            <a:extLst>
              <a:ext uri="{FF2B5EF4-FFF2-40B4-BE49-F238E27FC236}">
                <a16:creationId xmlns:a16="http://schemas.microsoft.com/office/drawing/2014/main" id="{B1547DAF-24B3-4867-B981-87CD5D6141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541"/>
          <a:stretch/>
        </p:blipFill>
        <p:spPr>
          <a:xfrm>
            <a:off x="3249542" y="4444282"/>
            <a:ext cx="6483284" cy="467524"/>
          </a:xfrm>
          <a:prstGeom prst="rect">
            <a:avLst/>
          </a:prstGeom>
        </p:spPr>
      </p:pic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10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5" name="圖片 4">
            <a:extLst>
              <a:ext uri="{FF2B5EF4-FFF2-40B4-BE49-F238E27FC236}">
                <a16:creationId xmlns:a16="http://schemas.microsoft.com/office/drawing/2014/main" id="{ADE12717-DF2D-4D18-B10D-CFC591241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2408" y="2605616"/>
            <a:ext cx="5091506" cy="478629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D7A8A91C-EB73-4C38-9AA4-0518E01EBC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2265" y="3701885"/>
            <a:ext cx="5901649" cy="467524"/>
          </a:xfrm>
          <a:prstGeom prst="rect">
            <a:avLst/>
          </a:prstGeom>
        </p:spPr>
      </p:pic>
      <p:pic>
        <p:nvPicPr>
          <p:cNvPr id="19" name="圖片 18">
            <a:extLst>
              <a:ext uri="{FF2B5EF4-FFF2-40B4-BE49-F238E27FC236}">
                <a16:creationId xmlns:a16="http://schemas.microsoft.com/office/drawing/2014/main" id="{6F200672-1676-4D4C-92D9-C9542E66B4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6289" y="5543963"/>
            <a:ext cx="6746537" cy="513625"/>
          </a:xfrm>
          <a:prstGeom prst="rect">
            <a:avLst/>
          </a:prstGeom>
        </p:spPr>
      </p:pic>
      <p:sp>
        <p:nvSpPr>
          <p:cNvPr id="21" name="標題 20">
            <a:extLst>
              <a:ext uri="{FF2B5EF4-FFF2-40B4-BE49-F238E27FC236}">
                <a16:creationId xmlns:a16="http://schemas.microsoft.com/office/drawing/2014/main" id="{FB55B552-13F1-4C63-A590-1E2ECDF26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(cont.)</a:t>
            </a:r>
            <a:endParaRPr lang="zh-TW" altLang="en-US" dirty="0"/>
          </a:p>
        </p:txBody>
      </p:sp>
      <p:grpSp>
        <p:nvGrpSpPr>
          <p:cNvPr id="23" name="群組 22">
            <a:extLst>
              <a:ext uri="{FF2B5EF4-FFF2-40B4-BE49-F238E27FC236}">
                <a16:creationId xmlns:a16="http://schemas.microsoft.com/office/drawing/2014/main" id="{0979DE17-C6BE-4138-9BFD-1D93DE555370}"/>
              </a:ext>
            </a:extLst>
          </p:cNvPr>
          <p:cNvGrpSpPr/>
          <p:nvPr/>
        </p:nvGrpSpPr>
        <p:grpSpPr>
          <a:xfrm>
            <a:off x="6040002" y="5584599"/>
            <a:ext cx="1053141" cy="619921"/>
            <a:chOff x="6011694" y="4845070"/>
            <a:chExt cx="1053141" cy="619921"/>
          </a:xfrm>
        </p:grpSpPr>
        <p:sp>
          <p:nvSpPr>
            <p:cNvPr id="24" name="橢圓 23">
              <a:extLst>
                <a:ext uri="{FF2B5EF4-FFF2-40B4-BE49-F238E27FC236}">
                  <a16:creationId xmlns:a16="http://schemas.microsoft.com/office/drawing/2014/main" id="{79DBC186-A3CA-4A4B-A771-7EE0467B0288}"/>
                </a:ext>
              </a:extLst>
            </p:cNvPr>
            <p:cNvSpPr/>
            <p:nvPr/>
          </p:nvSpPr>
          <p:spPr>
            <a:xfrm>
              <a:off x="6011694" y="4845070"/>
              <a:ext cx="301557" cy="472989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文字方塊 24">
              <a:extLst>
                <a:ext uri="{FF2B5EF4-FFF2-40B4-BE49-F238E27FC236}">
                  <a16:creationId xmlns:a16="http://schemas.microsoft.com/office/drawing/2014/main" id="{5F7AD56E-3360-44D8-B73D-52082ED72B48}"/>
                </a:ext>
              </a:extLst>
            </p:cNvPr>
            <p:cNvSpPr txBox="1"/>
            <p:nvPr/>
          </p:nvSpPr>
          <p:spPr>
            <a:xfrm>
              <a:off x="6162472" y="5126437"/>
              <a:ext cx="9023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>
                  <a:solidFill>
                    <a:schemeClr val="accent2"/>
                  </a:solidFill>
                </a:rPr>
                <a:t>constant</a:t>
              </a:r>
              <a:endParaRPr lang="zh-TW" altLang="en-US" sz="16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44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9020" cy="1325563"/>
          </a:xfrm>
        </p:spPr>
        <p:txBody>
          <a:bodyPr/>
          <a:lstStyle/>
          <a:p>
            <a:r>
              <a:rPr lang="en-US" altLang="zh-TW" dirty="0"/>
              <a:t>Discriminative Hash Codes with Orthogonal Target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11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內容版面配置區 2">
                <a:extLst>
                  <a:ext uri="{FF2B5EF4-FFF2-40B4-BE49-F238E27FC236}">
                    <a16:creationId xmlns:a16="http://schemas.microsoft.com/office/drawing/2014/main" id="{F36A679C-F5AB-48EA-9973-57AA54584F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2" y="1690688"/>
                <a:ext cx="10515598" cy="44862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Cosine similarity can also be used to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justify the retrieval performance</a:t>
                </a:r>
                <a:r>
                  <a:rPr lang="en-US" altLang="zh-TW" sz="2000" dirty="0"/>
                  <a:t> using both the hash codes and quantization error between the continuous codes and hash codes.</a:t>
                </a: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Maximizing the posterior probability of the ground-truth class using </a:t>
                </a:r>
                <a:r>
                  <a:rPr lang="en-US" altLang="zh-TW" sz="2000" b="1" dirty="0" err="1"/>
                  <a:t>softmax</a:t>
                </a:r>
                <a:r>
                  <a:rPr lang="en-US" altLang="zh-TW" sz="2000" b="1" dirty="0"/>
                  <a:t> (cross-entropy) loss</a:t>
                </a:r>
                <a:r>
                  <a:rPr lang="en-US" altLang="zh-TW" sz="2000" dirty="0"/>
                  <a:t>:</a:t>
                </a: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Then we transform the logit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b="1" i="0" dirty="0" smtClean="0">
                            <a:latin typeface="Cambria Math" panose="02040503050406030204" pitchFamily="18" charset="0"/>
                          </a:rPr>
                          <m:t>𝐨</m:t>
                        </m:r>
                      </m:e>
                      <m:sub>
                        <m:r>
                          <a:rPr lang="en-US" altLang="zh-TW" sz="2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TW" sz="2000" dirty="0"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bSup>
                    <m:sSub>
                      <m:sSubPr>
                        <m:ctrlPr>
                          <a:rPr lang="en-US" altLang="zh-TW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0" dirty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zh-TW" sz="20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‖"/>
                        <m:endChr m:val="‖"/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1" i="0" smtClean="0">
                                <a:latin typeface="Cambria Math" panose="02040503050406030204" pitchFamily="18" charset="0"/>
                              </a:rPr>
                              <m:t>𝐨</m:t>
                            </m:r>
                          </m:e>
                          <m:sub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d>
                      <m:dPr>
                        <m:begChr m:val="‖"/>
                        <m:endChr m:val="‖"/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1" i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TW" sz="2000" i="1">
                        <a:latin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000" dirty="0"/>
                  <a:t> and perform L2-norm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000" dirty="0"/>
                  <a:t> that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1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TW" sz="2000" dirty="0"/>
                  <a:t>, also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1">
                                <a:latin typeface="Cambria Math" panose="02040503050406030204" pitchFamily="18" charset="0"/>
                              </a:rPr>
                              <m:t>𝐨</m:t>
                            </m:r>
                          </m:e>
                          <m:sub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rad>
                  </m:oMath>
                </a14:m>
                <a:r>
                  <a:rPr lang="en-US" altLang="zh-TW" sz="2000" dirty="0"/>
                  <a:t> since it is in binary form:</a:t>
                </a: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endParaRPr lang="en-US" altLang="zh-TW" sz="2000" dirty="0"/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endParaRPr lang="en-US" altLang="zh-TW" sz="1600" dirty="0"/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endParaRPr lang="en-US" altLang="zh-TW" sz="2000" dirty="0"/>
              </a:p>
            </p:txBody>
          </p:sp>
        </mc:Choice>
        <mc:Fallback xmlns="">
          <p:sp>
            <p:nvSpPr>
              <p:cNvPr id="6" name="內容版面配置區 2">
                <a:extLst>
                  <a:ext uri="{FF2B5EF4-FFF2-40B4-BE49-F238E27FC236}">
                    <a16:creationId xmlns:a16="http://schemas.microsoft.com/office/drawing/2014/main" id="{F36A679C-F5AB-48EA-9973-57AA54584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2" y="1690688"/>
                <a:ext cx="10515598" cy="4486275"/>
              </a:xfrm>
              <a:prstGeom prst="rect">
                <a:avLst/>
              </a:prstGeom>
              <a:blipFill>
                <a:blip r:embed="rId3"/>
                <a:stretch>
                  <a:fillRect l="-522" r="-63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圖片 11">
            <a:extLst>
              <a:ext uri="{FF2B5EF4-FFF2-40B4-BE49-F238E27FC236}">
                <a16:creationId xmlns:a16="http://schemas.microsoft.com/office/drawing/2014/main" id="{7F8E7801-6DCC-4CD4-9ED9-F89E62F4B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362" y="3114675"/>
            <a:ext cx="6391275" cy="1009650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01882950-1168-492D-9298-D4C60DF87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8810" y="5115720"/>
            <a:ext cx="90678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3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9020" cy="1325563"/>
          </a:xfrm>
        </p:spPr>
        <p:txBody>
          <a:bodyPr/>
          <a:lstStyle/>
          <a:p>
            <a:r>
              <a:rPr lang="en-US" altLang="zh-TW" dirty="0"/>
              <a:t>(Cont.)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12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內容版面配置區 2">
                <a:extLst>
                  <a:ext uri="{FF2B5EF4-FFF2-40B4-BE49-F238E27FC236}">
                    <a16:creationId xmlns:a16="http://schemas.microsoft.com/office/drawing/2014/main" id="{F36A679C-F5AB-48EA-9973-57AA54584F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2" y="1690688"/>
                <a:ext cx="10515598" cy="44862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We can leverage on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cosine or angular margin </a:t>
                </a:r>
                <a:r>
                  <a:rPr lang="en-US" altLang="zh-TW" sz="2400" dirty="0"/>
                  <a:t>to improve the minimization of intra-class variance (set m = 0.2 in this paper)</a:t>
                </a:r>
              </a:p>
              <a:p>
                <a:pPr lvl="1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altLang="zh-TW" sz="1800" dirty="0"/>
                  <a:t>Prof : </a:t>
                </a:r>
                <a:r>
                  <a:rPr lang="en-US" altLang="zh-TW" sz="1800" dirty="0" err="1"/>
                  <a:t>CosFace</a:t>
                </a:r>
                <a:r>
                  <a:rPr lang="en-US" altLang="zh-TW" sz="1800" dirty="0"/>
                  <a:t> [41], </a:t>
                </a:r>
                <a:r>
                  <a:rPr lang="en-US" altLang="zh-TW" sz="1800" dirty="0" err="1"/>
                  <a:t>ArcFace</a:t>
                </a:r>
                <a:r>
                  <a:rPr lang="en-US" altLang="zh-TW" sz="1800" dirty="0"/>
                  <a:t> [9]</a:t>
                </a:r>
              </a:p>
              <a:p>
                <a:pPr lvl="1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altLang="zh-TW" sz="1800" dirty="0"/>
                  <a:t>Cosine margin: transform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1800" b="0" i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⁡(</m:t>
                    </m:r>
                    <m:rad>
                      <m:radPr>
                        <m:degHide m:val="on"/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rad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sSub>
                          <m:sSubPr>
                            <m:ctrlP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sz="18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180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altLang="zh-TW" sz="1800" i="1">
                        <a:latin typeface="Cambria Math" panose="02040503050406030204" pitchFamily="18" charset="0"/>
                      </a:rPr>
                      <m:t>⁡(</m:t>
                    </m:r>
                    <m:rad>
                      <m:radPr>
                        <m:degHide m:val="on"/>
                        <m:ctrlPr>
                          <a:rPr lang="en-US" altLang="zh-TW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rad>
                    <m:func>
                      <m:func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sz="1800" i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800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sz="18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TW" sz="18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e>
                    </m:func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TW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sz="1800" dirty="0"/>
                  <a:t> </a:t>
                </a:r>
              </a:p>
              <a:p>
                <a:pPr lvl="1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altLang="zh-TW" sz="1800" dirty="0"/>
                  <a:t>Angular margin: transform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180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altLang="zh-TW" sz="1800" i="1">
                        <a:latin typeface="Cambria Math" panose="02040503050406030204" pitchFamily="18" charset="0"/>
                      </a:rPr>
                      <m:t>⁡(</m:t>
                    </m:r>
                    <m:rad>
                      <m:radPr>
                        <m:degHide m:val="on"/>
                        <m:ctrlPr>
                          <a:rPr lang="en-US" altLang="zh-TW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rad>
                    <m:r>
                      <a:rPr lang="en-US" altLang="zh-TW" sz="1800" i="1">
                        <a:latin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n-US" altLang="zh-TW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sSub>
                          <m:sSubPr>
                            <m:ctrlPr>
                              <a:rPr lang="en-US" altLang="zh-TW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8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TW" sz="1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r>
                      <a:rPr lang="en-US" altLang="zh-TW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sz="18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180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altLang="zh-TW" sz="1800" i="1">
                        <a:latin typeface="Cambria Math" panose="02040503050406030204" pitchFamily="18" charset="0"/>
                      </a:rPr>
                      <m:t>⁡(</m:t>
                    </m:r>
                    <m:rad>
                      <m:radPr>
                        <m:degHide m:val="on"/>
                        <m:ctrlPr>
                          <a:rPr lang="en-US" altLang="zh-TW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rad>
                    <m:func>
                      <m:funcPr>
                        <m:ctrlPr>
                          <a:rPr lang="en-US" altLang="zh-TW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sz="18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zh-TW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800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sz="18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TW" sz="18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</m:e>
                    </m:func>
                    <m:r>
                      <a:rPr lang="en-US" altLang="zh-TW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2000" dirty="0"/>
              </a:p>
            </p:txBody>
          </p:sp>
        </mc:Choice>
        <mc:Fallback xmlns="">
          <p:sp>
            <p:nvSpPr>
              <p:cNvPr id="6" name="內容版面配置區 2">
                <a:extLst>
                  <a:ext uri="{FF2B5EF4-FFF2-40B4-BE49-F238E27FC236}">
                    <a16:creationId xmlns:a16="http://schemas.microsoft.com/office/drawing/2014/main" id="{F36A679C-F5AB-48EA-9973-57AA54584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2" y="1690688"/>
                <a:ext cx="10515598" cy="4486275"/>
              </a:xfrm>
              <a:prstGeom prst="rect">
                <a:avLst/>
              </a:prstGeo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圖片 7">
            <a:extLst>
              <a:ext uri="{FF2B5EF4-FFF2-40B4-BE49-F238E27FC236}">
                <a16:creationId xmlns:a16="http://schemas.microsoft.com/office/drawing/2014/main" id="{7765CD89-BA0D-433F-81C7-C71B9FD507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568"/>
          <a:stretch/>
        </p:blipFill>
        <p:spPr>
          <a:xfrm>
            <a:off x="5346700" y="706777"/>
            <a:ext cx="6261100" cy="804053"/>
          </a:xfrm>
          <a:prstGeom prst="rect">
            <a:avLst/>
          </a:prstGeom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91933676-23D7-4662-959F-DA50C762264C}"/>
              </a:ext>
            </a:extLst>
          </p:cNvPr>
          <p:cNvCxnSpPr>
            <a:cxnSpLocks/>
          </p:cNvCxnSpPr>
          <p:nvPr/>
        </p:nvCxnSpPr>
        <p:spPr>
          <a:xfrm>
            <a:off x="838200" y="5997104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4EF41CB-10A1-4284-B96B-FD52F5F565FB}"/>
              </a:ext>
            </a:extLst>
          </p:cNvPr>
          <p:cNvSpPr txBox="1"/>
          <p:nvPr/>
        </p:nvSpPr>
        <p:spPr>
          <a:xfrm>
            <a:off x="900684" y="6016941"/>
            <a:ext cx="10390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[9] </a:t>
            </a:r>
            <a:r>
              <a:rPr lang="en-US" altLang="zh-TW" sz="1200" dirty="0" err="1"/>
              <a:t>Jiankang</a:t>
            </a:r>
            <a:r>
              <a:rPr lang="en-US" altLang="zh-TW" sz="1200" dirty="0"/>
              <a:t> Deng, Jia Guo, </a:t>
            </a:r>
            <a:r>
              <a:rPr lang="en-US" altLang="zh-TW" sz="1200" dirty="0" err="1"/>
              <a:t>Xue</a:t>
            </a:r>
            <a:r>
              <a:rPr lang="en-US" altLang="zh-TW" sz="1200" dirty="0"/>
              <a:t> </a:t>
            </a:r>
            <a:r>
              <a:rPr lang="en-US" altLang="zh-TW" sz="1200" dirty="0" err="1"/>
              <a:t>Niannan</a:t>
            </a:r>
            <a:r>
              <a:rPr lang="en-US" altLang="zh-TW" sz="1200" dirty="0"/>
              <a:t>, and Stefanos </a:t>
            </a:r>
            <a:r>
              <a:rPr lang="en-US" altLang="zh-TW" sz="1200" dirty="0" err="1"/>
              <a:t>Zafeiriou</a:t>
            </a:r>
            <a:r>
              <a:rPr lang="en-US" altLang="zh-TW" sz="1200" dirty="0"/>
              <a:t>. </a:t>
            </a:r>
            <a:r>
              <a:rPr lang="en-US" altLang="zh-TW" sz="1200" dirty="0" err="1"/>
              <a:t>Arcface</a:t>
            </a:r>
            <a:r>
              <a:rPr lang="en-US" altLang="zh-TW" sz="1200" dirty="0"/>
              <a:t>: Additive angular margin loss for deep face recognition. In 2019 IEEE/CVF Conference on Computer Vision and Pattern Recognition, 2019.</a:t>
            </a:r>
          </a:p>
          <a:p>
            <a:r>
              <a:rPr lang="en-US" altLang="zh-TW" sz="1200" dirty="0"/>
              <a:t>[41] Hao Wang, </a:t>
            </a:r>
            <a:r>
              <a:rPr lang="en-US" altLang="zh-TW" sz="1200" dirty="0" err="1"/>
              <a:t>Yitong</a:t>
            </a:r>
            <a:r>
              <a:rPr lang="en-US" altLang="zh-TW" sz="1200" dirty="0"/>
              <a:t> Wang, Zheng Zhou, Xing Ji, </a:t>
            </a:r>
            <a:r>
              <a:rPr lang="en-US" altLang="zh-TW" sz="1200" dirty="0" err="1"/>
              <a:t>Dihong</a:t>
            </a:r>
            <a:r>
              <a:rPr lang="en-US" altLang="zh-TW" sz="1200" dirty="0"/>
              <a:t> Gong, </a:t>
            </a:r>
            <a:r>
              <a:rPr lang="en-US" altLang="zh-TW" sz="1200" dirty="0" err="1"/>
              <a:t>Jingchao</a:t>
            </a:r>
            <a:r>
              <a:rPr lang="en-US" altLang="zh-TW" sz="1200" dirty="0"/>
              <a:t> Zhou, </a:t>
            </a:r>
            <a:r>
              <a:rPr lang="en-US" altLang="zh-TW" sz="1200" dirty="0" err="1"/>
              <a:t>Zhifeng</a:t>
            </a:r>
            <a:r>
              <a:rPr lang="en-US" altLang="zh-TW" sz="1200" dirty="0"/>
              <a:t> Li, and Wei Liu.</a:t>
            </a:r>
            <a:r>
              <a:rPr lang="zh-TW" altLang="en-US" sz="1200" dirty="0"/>
              <a:t> </a:t>
            </a:r>
            <a:r>
              <a:rPr lang="en-US" altLang="zh-TW" sz="1200" dirty="0" err="1"/>
              <a:t>Cosface</a:t>
            </a:r>
            <a:r>
              <a:rPr lang="en-US" altLang="zh-TW" sz="1200" dirty="0"/>
              <a:t>: Large margin cosine loss for deep face recognition. In 2018 IEEE/CVF Conference on Computer</a:t>
            </a:r>
            <a:r>
              <a:rPr lang="zh-TW" altLang="en-US" sz="1200" dirty="0"/>
              <a:t> </a:t>
            </a:r>
            <a:r>
              <a:rPr lang="en-US" altLang="zh-TW" sz="1200" dirty="0"/>
              <a:t>Vision and Pattern Recognition, pages 5265–5274, 2018.</a:t>
            </a:r>
          </a:p>
        </p:txBody>
      </p:sp>
    </p:spTree>
    <p:extLst>
      <p:ext uri="{BB962C8B-B14F-4D97-AF65-F5344CB8AC3E}">
        <p14:creationId xmlns:p14="http://schemas.microsoft.com/office/powerpoint/2010/main" val="1436246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9020" cy="1325563"/>
          </a:xfrm>
        </p:spPr>
        <p:txBody>
          <a:bodyPr/>
          <a:lstStyle/>
          <a:p>
            <a:r>
              <a:rPr lang="en-US" altLang="zh-TW" dirty="0"/>
              <a:t>Binary Orthogonal Target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13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內容版面配置區 2">
                <a:extLst>
                  <a:ext uri="{FF2B5EF4-FFF2-40B4-BE49-F238E27FC236}">
                    <a16:creationId xmlns:a16="http://schemas.microsoft.com/office/drawing/2014/main" id="{3A427AC5-2B9E-4A69-92E3-C8ABA700C9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2" y="1600206"/>
                <a:ext cx="10515598" cy="45767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The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maximization of the expectation of inter-class Hamming distance </a:t>
                </a:r>
                <a:r>
                  <a:rPr lang="en-US" altLang="zh-TW" sz="2400" dirty="0"/>
                  <a:t>will help to</a:t>
                </a:r>
                <a:r>
                  <a:rPr lang="zh-TW" altLang="en-US" sz="2400" dirty="0"/>
                  <a:t> </a:t>
                </a:r>
                <a:r>
                  <a:rPr lang="en-US" altLang="zh-TW" sz="2400" dirty="0"/>
                  <a:t>increase the recall</a:t>
                </a:r>
                <a:r>
                  <a:rPr lang="zh-TW" altLang="en-US" sz="2400" dirty="0"/>
                  <a:t> </a:t>
                </a:r>
                <a:r>
                  <a:rPr lang="en-US" altLang="zh-TW" sz="2400" dirty="0"/>
                  <a:t>rate during retrieval. </a:t>
                </a: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Given a K-bit Hamming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</m:sSup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−1,+1</m:t>
                            </m:r>
                          </m:e>
                        </m:d>
                      </m:e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</m:sSup>
                  </m:oMath>
                </a14:m>
                <a:r>
                  <a:rPr lang="en-US" altLang="zh-TW" sz="2400" dirty="0"/>
                  <a:t> , for any two binary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TW" sz="2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TW" sz="2400" b="0" i="1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TW" sz="2400" dirty="0"/>
                  <a:t> sampled with probability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zh-TW" sz="2400" dirty="0"/>
                  <a:t> for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altLang="zh-TW" sz="2400" dirty="0"/>
                  <a:t> on each bit, the expectation of Hamming distance is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𝔼</m:t>
                    </m:r>
                    <m:d>
                      <m:dPr>
                        <m:begChr m:val="["/>
                        <m:endChr m:val="]"/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d>
                          <m:d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TW" sz="240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b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b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(1−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endParaRPr lang="en-US" altLang="zh-TW" sz="2400" dirty="0"/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It achieves the upper bound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TW" sz="2000" dirty="0"/>
                  <a:t> with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Hence, hash codes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TW" sz="2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TW" sz="2400" b="0" i="1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TW" sz="2400" dirty="0"/>
                  <a:t> must be orthogonal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altLang="zh-TW" sz="2000" dirty="0"/>
                  <a:t>    →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TW" sz="200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TW" sz="2000" dirty="0"/>
                  <a:t> in eq(3)</a:t>
                </a:r>
              </a:p>
            </p:txBody>
          </p:sp>
        </mc:Choice>
        <mc:Fallback xmlns="">
          <p:sp>
            <p:nvSpPr>
              <p:cNvPr id="8" name="內容版面配置區 2">
                <a:extLst>
                  <a:ext uri="{FF2B5EF4-FFF2-40B4-BE49-F238E27FC236}">
                    <a16:creationId xmlns:a16="http://schemas.microsoft.com/office/drawing/2014/main" id="{3A427AC5-2B9E-4A69-92E3-C8ABA700C9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2" y="1600206"/>
                <a:ext cx="10515598" cy="4576758"/>
              </a:xfrm>
              <a:prstGeom prst="rect">
                <a:avLst/>
              </a:prstGeo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圖片 9">
            <a:extLst>
              <a:ext uri="{FF2B5EF4-FFF2-40B4-BE49-F238E27FC236}">
                <a16:creationId xmlns:a16="http://schemas.microsoft.com/office/drawing/2014/main" id="{F792CB63-850B-4D16-8429-7232E3729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600" y="6220831"/>
            <a:ext cx="5516118" cy="54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9020" cy="1325563"/>
          </a:xfrm>
        </p:spPr>
        <p:txBody>
          <a:bodyPr/>
          <a:lstStyle/>
          <a:p>
            <a:r>
              <a:rPr lang="en-US" altLang="zh-TW" dirty="0"/>
              <a:t>Orthogonal Targets Generation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14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59483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內容版面配置區 2">
                <a:extLst>
                  <a:ext uri="{FF2B5EF4-FFF2-40B4-BE49-F238E27FC236}">
                    <a16:creationId xmlns:a16="http://schemas.microsoft.com/office/drawing/2014/main" id="{3A427AC5-2B9E-4A69-92E3-C8ABA700C9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2" y="1600206"/>
                <a:ext cx="10515598" cy="45767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>
                    <a:solidFill>
                      <a:schemeClr val="accent2"/>
                    </a:solidFill>
                  </a:rPr>
                  <a:t>Hadamard matrix </a:t>
                </a:r>
                <a:r>
                  <a:rPr lang="en-US" altLang="zh-TW" sz="2400" dirty="0"/>
                  <a:t>naturally contains orthogonal rows and columns, which guarantees the maximum Hamming distance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TW" sz="2400" dirty="0"/>
                  <a:t> between any two rows [49, 28].</a:t>
                </a: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For K is not 1,2, or a multiple of 4 task, we sample the targets from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𝐵𝑒𝑟𝑛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(0.5)</m:t>
                    </m:r>
                  </m:oMath>
                </a14:m>
                <a:r>
                  <a:rPr lang="en-US" altLang="zh-TW" sz="2400" dirty="0"/>
                  <a:t> which every sampled bit has the probability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TW" sz="2400" i="1">
                        <a:latin typeface="Cambria Math" panose="02040503050406030204" pitchFamily="18" charset="0"/>
                      </a:rPr>
                      <m:t>=0.5 </m:t>
                    </m:r>
                  </m:oMath>
                </a14:m>
                <a:r>
                  <a:rPr lang="en-US" altLang="zh-TW" sz="2400" dirty="0"/>
                  <a:t>to be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altLang="zh-TW" sz="2400" dirty="0"/>
                  <a:t> .</a:t>
                </a: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The result is the expectation of Hamming distance between any two rows equals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TW" sz="2400" dirty="0"/>
                  <a:t> which indicates orthogonality.</a:t>
                </a:r>
              </a:p>
            </p:txBody>
          </p:sp>
        </mc:Choice>
        <mc:Fallback xmlns="">
          <p:sp>
            <p:nvSpPr>
              <p:cNvPr id="8" name="內容版面配置區 2">
                <a:extLst>
                  <a:ext uri="{FF2B5EF4-FFF2-40B4-BE49-F238E27FC236}">
                    <a16:creationId xmlns:a16="http://schemas.microsoft.com/office/drawing/2014/main" id="{3A427AC5-2B9E-4A69-92E3-C8ABA700C9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2" y="1600206"/>
                <a:ext cx="10515598" cy="4576758"/>
              </a:xfrm>
              <a:prstGeom prst="rect">
                <a:avLst/>
              </a:prstGeom>
              <a:blipFill>
                <a:blip r:embed="rId3"/>
                <a:stretch>
                  <a:fillRect l="-812" r="-34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字方塊 6">
            <a:extLst>
              <a:ext uri="{FF2B5EF4-FFF2-40B4-BE49-F238E27FC236}">
                <a16:creationId xmlns:a16="http://schemas.microsoft.com/office/drawing/2014/main" id="{E091F89E-B3CD-4883-944F-43AD90FA2D41}"/>
              </a:ext>
            </a:extLst>
          </p:cNvPr>
          <p:cNvSpPr txBox="1"/>
          <p:nvPr/>
        </p:nvSpPr>
        <p:spPr>
          <a:xfrm>
            <a:off x="899666" y="6031210"/>
            <a:ext cx="10390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[28] </a:t>
            </a:r>
            <a:r>
              <a:rPr lang="en-US" altLang="zh-TW" sz="1200" dirty="0" err="1"/>
              <a:t>Mingbao</a:t>
            </a:r>
            <a:r>
              <a:rPr lang="en-US" altLang="zh-TW" sz="1200" dirty="0"/>
              <a:t> Lin, </a:t>
            </a:r>
            <a:r>
              <a:rPr lang="en-US" altLang="zh-TW" sz="1200" dirty="0" err="1"/>
              <a:t>Rongrong</a:t>
            </a:r>
            <a:r>
              <a:rPr lang="en-US" altLang="zh-TW" sz="1200" dirty="0"/>
              <a:t> Ji, Hong Liu, and </a:t>
            </a:r>
            <a:r>
              <a:rPr lang="en-US" altLang="zh-TW" sz="1200" dirty="0" err="1"/>
              <a:t>Yongjian</a:t>
            </a:r>
            <a:r>
              <a:rPr lang="en-US" altLang="zh-TW" sz="1200" dirty="0"/>
              <a:t> Wu. Supervised online hashing via Hadamard codebook learning. In Proceedings of the 26th ACM International Conference on Multimedia, MM ’18, page 1635–1643, New York, NY, USA, 2018. Association for Computing Machinery.</a:t>
            </a:r>
          </a:p>
          <a:p>
            <a:r>
              <a:rPr lang="en-US" altLang="zh-TW" sz="1200" dirty="0"/>
              <a:t>[49] Li Yuan, Tao Wang, </a:t>
            </a:r>
            <a:r>
              <a:rPr lang="en-US" altLang="zh-TW" sz="1200" dirty="0" err="1"/>
              <a:t>Xiaopeng</a:t>
            </a:r>
            <a:r>
              <a:rPr lang="en-US" altLang="zh-TW" sz="1200" dirty="0"/>
              <a:t> Zhang, Francis EH Tay, </a:t>
            </a:r>
            <a:r>
              <a:rPr lang="en-US" altLang="zh-TW" sz="1200" dirty="0" err="1"/>
              <a:t>Zequn</a:t>
            </a:r>
            <a:r>
              <a:rPr lang="en-US" altLang="zh-TW" sz="1200" dirty="0"/>
              <a:t> </a:t>
            </a:r>
            <a:r>
              <a:rPr lang="en-US" altLang="zh-TW" sz="1200" dirty="0" err="1"/>
              <a:t>Jie</a:t>
            </a:r>
            <a:r>
              <a:rPr lang="en-US" altLang="zh-TW" sz="1200" dirty="0"/>
              <a:t>, Wei Liu, and </a:t>
            </a:r>
            <a:r>
              <a:rPr lang="en-US" altLang="zh-TW" sz="1200" dirty="0" err="1"/>
              <a:t>Jiashi</a:t>
            </a:r>
            <a:r>
              <a:rPr lang="en-US" altLang="zh-TW" sz="1200" dirty="0"/>
              <a:t> Feng. Central similarity quantization for efficient image and video retrieval. In Proceedings of the IEEE/CVF Conference on Computer Vision and Pattern Recognition, pages 3083–3092, 2020.</a:t>
            </a:r>
          </a:p>
        </p:txBody>
      </p:sp>
    </p:spTree>
    <p:extLst>
      <p:ext uri="{BB962C8B-B14F-4D97-AF65-F5344CB8AC3E}">
        <p14:creationId xmlns:p14="http://schemas.microsoft.com/office/powerpoint/2010/main" val="1671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9020" cy="1325563"/>
          </a:xfrm>
        </p:spPr>
        <p:txBody>
          <a:bodyPr/>
          <a:lstStyle/>
          <a:p>
            <a:r>
              <a:rPr lang="en-US" altLang="zh-TW" dirty="0"/>
              <a:t>Multi-labels Hash Codes Learning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15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內容版面配置區 2">
                <a:extLst>
                  <a:ext uri="{FF2B5EF4-FFF2-40B4-BE49-F238E27FC236}">
                    <a16:creationId xmlns:a16="http://schemas.microsoft.com/office/drawing/2014/main" id="{A250711B-E104-4142-9DFF-93BD2B0E68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2" y="1690688"/>
                <a:ext cx="10769598" cy="44862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We leverage the concept of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Label Smoothing </a:t>
                </a:r>
                <a:r>
                  <a:rPr lang="en-US" altLang="zh-TW" sz="2400" dirty="0"/>
                  <a:t>[37] to generate labels for multi-labels classification.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Standard CE loss:</a:t>
                </a:r>
                <a:r>
                  <a:rPr lang="zh-TW" altLang="en-US" sz="2000" dirty="0"/>
                  <a:t>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𝑛𝑖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altLang="zh-TW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⁡(</m:t>
                            </m:r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TW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sz="20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TW" sz="2000" b="0" i="1" smtClean="0">
                                        <a:latin typeface="Cambria Math" panose="02040503050406030204" pitchFamily="18" charset="0"/>
                                      </a:rPr>
                                      <m:t>𝑛𝑖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zh-TW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sz="2000" b="1" i="0" smtClean="0"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  <m:sub>
                                    <m:r>
                                      <a:rPr lang="en-US" altLang="zh-TW" sz="2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r>
                  <a:rPr lang="zh-TW" altLang="en-US" sz="2000" dirty="0"/>
                  <a:t>                                              </a:t>
                </a:r>
                <a:endParaRPr lang="en-US" altLang="zh-TW" sz="2000" dirty="0"/>
              </a:p>
              <a:p>
                <a:pPr marL="457200" lvl="1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altLang="zh-TW" sz="2000" b="0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000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zh-TW" altLang="en-US" sz="2000" dirty="0"/>
                  <a:t> </a:t>
                </a:r>
                <a:r>
                  <a:rPr lang="en-US" altLang="zh-TW" sz="2000" dirty="0"/>
                  <a:t>if i-th class is assigned to the n-th sample in a single label multiclass classification task.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For multi-labels task, we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altLang="zh-TW" sz="2000" dirty="0"/>
                  <a:t> ,  the constant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altLang="zh-TW" sz="2000" dirty="0"/>
                  <a:t> is determined such that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altLang="zh-TW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  <m:e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𝑛𝑖</m:t>
                            </m:r>
                          </m:sub>
                        </m:sSub>
                      </m:e>
                    </m:nary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The model should maximize the probabilities of the target classes, which can optimize the hash codes to be as similar as the binary targets from assigned classes.</a:t>
                </a:r>
              </a:p>
            </p:txBody>
          </p:sp>
        </mc:Choice>
        <mc:Fallback xmlns="">
          <p:sp>
            <p:nvSpPr>
              <p:cNvPr id="8" name="內容版面配置區 2">
                <a:extLst>
                  <a:ext uri="{FF2B5EF4-FFF2-40B4-BE49-F238E27FC236}">
                    <a16:creationId xmlns:a16="http://schemas.microsoft.com/office/drawing/2014/main" id="{A250711B-E104-4142-9DFF-93BD2B0E6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2" y="1690688"/>
                <a:ext cx="10769598" cy="4486275"/>
              </a:xfrm>
              <a:prstGeom prst="rect">
                <a:avLst/>
              </a:prstGeom>
              <a:blipFill>
                <a:blip r:embed="rId3"/>
                <a:stretch>
                  <a:fillRect l="-793" r="-113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字方塊 10">
            <a:extLst>
              <a:ext uri="{FF2B5EF4-FFF2-40B4-BE49-F238E27FC236}">
                <a16:creationId xmlns:a16="http://schemas.microsoft.com/office/drawing/2014/main" id="{4D3F5903-8B05-41B2-904A-7BEFEDDAC0C4}"/>
              </a:ext>
            </a:extLst>
          </p:cNvPr>
          <p:cNvSpPr txBox="1"/>
          <p:nvPr/>
        </p:nvSpPr>
        <p:spPr>
          <a:xfrm>
            <a:off x="899666" y="6259810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[37] Gabriel Pereyra, George Tucker, Jan </a:t>
            </a:r>
            <a:r>
              <a:rPr lang="en-US" altLang="zh-TW" sz="1200" dirty="0" err="1"/>
              <a:t>Chorowski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Łukasz</a:t>
            </a:r>
            <a:r>
              <a:rPr lang="en-US" altLang="zh-TW" sz="1200" dirty="0"/>
              <a:t> Kaiser, and Geoffrey Hinton. Regularizing neural networks by penalizing confident output distributions.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arXiv:1701.06548, 2017.</a:t>
            </a:r>
          </a:p>
        </p:txBody>
      </p:sp>
    </p:spTree>
    <p:extLst>
      <p:ext uri="{BB962C8B-B14F-4D97-AF65-F5344CB8AC3E}">
        <p14:creationId xmlns:p14="http://schemas.microsoft.com/office/powerpoint/2010/main" val="3527117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9020" cy="1325563"/>
          </a:xfrm>
        </p:spPr>
        <p:txBody>
          <a:bodyPr/>
          <a:lstStyle/>
          <a:p>
            <a:r>
              <a:rPr lang="en-US" altLang="zh-TW" dirty="0"/>
              <a:t>Code Balance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16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內容版面配置區 2">
                <a:extLst>
                  <a:ext uri="{FF2B5EF4-FFF2-40B4-BE49-F238E27FC236}">
                    <a16:creationId xmlns:a16="http://schemas.microsoft.com/office/drawing/2014/main" id="{98322C5C-7F08-4C96-A715-80DC74D7B4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2" y="1690688"/>
                <a:ext cx="10515598" cy="44862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We propose to add a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batch normalization (BN) layer </a:t>
                </a:r>
                <a:r>
                  <a:rPr lang="en-US" altLang="zh-TW" sz="2400" dirty="0"/>
                  <a:t>after the continuous codes </a:t>
                </a:r>
                <a14:m>
                  <m:oMath xmlns:m="http://schemas.openxmlformats.org/officeDocument/2006/math">
                    <m:r>
                      <a:rPr lang="en-US" altLang="zh-TW" sz="2400" b="1" i="0" smtClean="0">
                        <a:latin typeface="Cambria Math" panose="02040503050406030204" pitchFamily="18" charset="0"/>
                      </a:rPr>
                      <m:t>𝐯</m:t>
                    </m:r>
                  </m:oMath>
                </a14:m>
                <a:r>
                  <a:rPr lang="en-US" altLang="zh-TW" sz="2400" dirty="0"/>
                  <a:t> to ensure the code balance.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If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TW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1" i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e>
                    </m:nary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zh-TW" sz="2000" dirty="0"/>
                  <a:t>, we can see that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TW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1" i="0" smtClean="0">
                                <a:latin typeface="Cambria Math" panose="02040503050406030204" pitchFamily="18" charset="0"/>
                              </a:rPr>
                              <m:t>𝐛</m:t>
                            </m:r>
                          </m:e>
                          <m:sub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e>
                    </m:nary>
                    <m:r>
                      <a:rPr lang="en-US" altLang="zh-TW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zh-TW" sz="2000" dirty="0"/>
                  <a:t> for the k-</a:t>
                </a:r>
                <a:r>
                  <a:rPr lang="en-US" altLang="zh-TW" sz="2000" dirty="0" err="1"/>
                  <a:t>th</a:t>
                </a:r>
                <a:r>
                  <a:rPr lang="en-US" altLang="zh-TW" sz="2000" dirty="0"/>
                  <a:t> bit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𝐯</m:t>
                    </m:r>
                  </m:oMath>
                </a14:m>
                <a:r>
                  <a:rPr lang="en-US" altLang="zh-TW" sz="2000" dirty="0"/>
                  <a:t> is normalized to have zero-mean and variance of 1, </a:t>
                </a:r>
                <a14:m>
                  <m:oMath xmlns:m="http://schemas.openxmlformats.org/officeDocument/2006/math">
                    <m:r>
                      <a:rPr lang="en-US" altLang="zh-TW" sz="2000" b="1">
                        <a:latin typeface="Cambria Math" panose="02040503050406030204" pitchFamily="18" charset="0"/>
                      </a:rPr>
                      <m:t>𝐛</m:t>
                    </m:r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𝑠𝑔𝑛</m:t>
                    </m:r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𝐯</m:t>
                    </m:r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2000" dirty="0"/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The hash codes </a:t>
                </a:r>
                <a14:m>
                  <m:oMath xmlns:m="http://schemas.openxmlformats.org/officeDocument/2006/math">
                    <m:r>
                      <a:rPr lang="en-US" altLang="zh-TW" sz="2000" b="1" smtClean="0">
                        <a:latin typeface="Cambria Math" panose="02040503050406030204" pitchFamily="18" charset="0"/>
                      </a:rPr>
                      <m:t>𝐛</m:t>
                    </m:r>
                  </m:oMath>
                </a14:m>
                <a:r>
                  <a:rPr lang="en-US" altLang="zh-TW" sz="2000" dirty="0"/>
                  <a:t> will follow a uniform binary distribution with 50% chances in {+1, −1}</a:t>
                </a: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400" dirty="0"/>
                  <a:t>vs. Bi-half method [26]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It shifts the continuous codes by their median.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dirty="0"/>
                  <a:t>It will have to modify the computational graph in order to have a proxy derivative to the solve vanishing gradient problem.</a:t>
                </a:r>
              </a:p>
            </p:txBody>
          </p:sp>
        </mc:Choice>
        <mc:Fallback xmlns="">
          <p:sp>
            <p:nvSpPr>
              <p:cNvPr id="8" name="內容版面配置區 2">
                <a:extLst>
                  <a:ext uri="{FF2B5EF4-FFF2-40B4-BE49-F238E27FC236}">
                    <a16:creationId xmlns:a16="http://schemas.microsoft.com/office/drawing/2014/main" id="{98322C5C-7F08-4C96-A715-80DC74D7B4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2" y="1690688"/>
                <a:ext cx="10515598" cy="4486275"/>
              </a:xfrm>
              <a:prstGeom prst="rect">
                <a:avLst/>
              </a:prstGeom>
              <a:blipFill>
                <a:blip r:embed="rId3"/>
                <a:stretch>
                  <a:fillRect l="-812" r="-928" b="-122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字方塊 9">
            <a:extLst>
              <a:ext uri="{FF2B5EF4-FFF2-40B4-BE49-F238E27FC236}">
                <a16:creationId xmlns:a16="http://schemas.microsoft.com/office/drawing/2014/main" id="{16629E8D-3130-4F38-BD5B-AD5699BE7FF2}"/>
              </a:ext>
            </a:extLst>
          </p:cNvPr>
          <p:cNvSpPr txBox="1"/>
          <p:nvPr/>
        </p:nvSpPr>
        <p:spPr>
          <a:xfrm>
            <a:off x="899666" y="6259810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[26] </a:t>
            </a:r>
            <a:r>
              <a:rPr lang="en-US" altLang="zh-TW" sz="1200" dirty="0" err="1"/>
              <a:t>Yunqiang</a:t>
            </a:r>
            <a:r>
              <a:rPr lang="en-US" altLang="zh-TW" sz="1200" dirty="0"/>
              <a:t> Li and Jan van </a:t>
            </a:r>
            <a:r>
              <a:rPr lang="en-US" altLang="zh-TW" sz="1200" dirty="0" err="1"/>
              <a:t>Gemert</a:t>
            </a:r>
            <a:r>
              <a:rPr lang="en-US" altLang="zh-TW" sz="1200" dirty="0"/>
              <a:t>. Deep unsupervised image hashing by maximizing bit entropy. Proceedings of the AAAI Conference on Artificial Intelligence, 2021.</a:t>
            </a:r>
          </a:p>
        </p:txBody>
      </p:sp>
    </p:spTree>
    <p:extLst>
      <p:ext uri="{BB962C8B-B14F-4D97-AF65-F5344CB8AC3E}">
        <p14:creationId xmlns:p14="http://schemas.microsoft.com/office/powerpoint/2010/main" val="2052142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17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307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Setup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Dataset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Category-level retrieval:</a:t>
            </a:r>
            <a:r>
              <a:rPr lang="zh-TW" altLang="en-US" sz="2000" dirty="0"/>
              <a:t> </a:t>
            </a:r>
            <a:r>
              <a:rPr lang="en-US" altLang="zh-TW" sz="2000" dirty="0"/>
              <a:t>ImageNet100 [8], NUS-WIDE[7], MS-COCO[29]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Large-scale instance-level retrieval task: GLDv2 [46], </a:t>
            </a:r>
            <a:r>
              <a:rPr lang="en-US" altLang="zh-TW" sz="2000" dirty="0" err="1"/>
              <a:t>ROxf</a:t>
            </a:r>
            <a:r>
              <a:rPr lang="en-US" altLang="zh-TW" sz="2000" dirty="0"/>
              <a:t>, </a:t>
            </a:r>
            <a:r>
              <a:rPr lang="en-US" altLang="zh-TW" sz="2000" dirty="0" err="1"/>
              <a:t>RPar</a:t>
            </a:r>
            <a:r>
              <a:rPr lang="en-US" altLang="zh-TW" sz="2000" dirty="0"/>
              <a:t> [38]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Backbone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Category-level: pre-trained </a:t>
            </a:r>
            <a:r>
              <a:rPr lang="en-US" altLang="zh-TW" sz="2000" dirty="0" err="1"/>
              <a:t>AlexNet</a:t>
            </a:r>
            <a:endParaRPr lang="en-US" altLang="zh-TW" sz="2000" dirty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Instance-level: pre-trained model (R50-DELG-GLDv2-clean) from DELG [2]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altLang="zh-TW" sz="20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18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4876991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762C00D6-96A7-477C-AD7F-712D3EE8AE9C}"/>
              </a:ext>
            </a:extLst>
          </p:cNvPr>
          <p:cNvSpPr txBox="1"/>
          <p:nvPr/>
        </p:nvSpPr>
        <p:spPr>
          <a:xfrm>
            <a:off x="900684" y="4911697"/>
            <a:ext cx="1039063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[2] </a:t>
            </a:r>
            <a:r>
              <a:rPr lang="en-US" altLang="zh-TW" sz="1200" dirty="0" err="1"/>
              <a:t>B.Cao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A.Araujo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J.Sim</a:t>
            </a:r>
            <a:r>
              <a:rPr lang="en-US" altLang="zh-TW" sz="1200" dirty="0"/>
              <a:t>. Unifying deep local and global features for image search. In Andrea </a:t>
            </a:r>
            <a:r>
              <a:rPr lang="en-US" altLang="zh-TW" sz="1200" dirty="0" err="1"/>
              <a:t>Vedaldi</a:t>
            </a:r>
            <a:r>
              <a:rPr lang="en-US" altLang="zh-TW" sz="1200" dirty="0"/>
              <a:t>, Horst Bischof, Thomas </a:t>
            </a:r>
            <a:r>
              <a:rPr lang="en-US" altLang="zh-TW" sz="1200" dirty="0" err="1"/>
              <a:t>Brox</a:t>
            </a:r>
            <a:r>
              <a:rPr lang="en-US" altLang="zh-TW" sz="1200" dirty="0"/>
              <a:t>, and Jan-Michael Frahm, editors, Computer Vision – ECCV 2020, pages 726–743, Cham, 2020. Springer International Publishing.</a:t>
            </a:r>
          </a:p>
          <a:p>
            <a:r>
              <a:rPr lang="en-US" altLang="zh-TW" sz="1200" dirty="0"/>
              <a:t>[7] </a:t>
            </a:r>
            <a:r>
              <a:rPr lang="en-US" altLang="zh-TW" sz="1200" dirty="0" err="1"/>
              <a:t>T.Chua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J.Tang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R.Hong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H.Li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Z.Luo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Y.Zheng</a:t>
            </a:r>
            <a:r>
              <a:rPr lang="en-US" altLang="zh-TW" sz="1200" dirty="0"/>
              <a:t>. Nus-wide: A real-world web image database from national university of </a:t>
            </a:r>
            <a:r>
              <a:rPr lang="en-US" altLang="zh-TW" sz="1200" dirty="0" err="1"/>
              <a:t>singapore</a:t>
            </a:r>
            <a:r>
              <a:rPr lang="en-US" altLang="zh-TW" sz="1200" dirty="0"/>
              <a:t>. In Proceedings of the ACM international conference on image and video retrieval, pages 1–9, Santorini, Greece., July 8-10, 2009.</a:t>
            </a:r>
          </a:p>
          <a:p>
            <a:r>
              <a:rPr lang="en-US" altLang="zh-TW" sz="1200" dirty="0"/>
              <a:t>[8] </a:t>
            </a:r>
            <a:r>
              <a:rPr lang="en-US" altLang="zh-TW" sz="1200" dirty="0" err="1"/>
              <a:t>J.Deng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W.Dong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R.Socher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L.Li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K.Li</a:t>
            </a:r>
            <a:r>
              <a:rPr lang="en-US" altLang="zh-TW" sz="1200" dirty="0"/>
              <a:t>, and Li Fei-Fei. </a:t>
            </a:r>
            <a:r>
              <a:rPr lang="en-US" altLang="zh-TW" sz="1200" dirty="0" err="1"/>
              <a:t>Imagenet</a:t>
            </a:r>
            <a:r>
              <a:rPr lang="en-US" altLang="zh-TW" sz="1200" dirty="0"/>
              <a:t>: A large-scale hierarchical image database. In 2009 IEEE Conference on Computer Vision and Pattern Recognition, pages 248–255, 2009.</a:t>
            </a:r>
          </a:p>
          <a:p>
            <a:r>
              <a:rPr lang="en-US" altLang="zh-TW" sz="1200" dirty="0"/>
              <a:t>[29] </a:t>
            </a:r>
            <a:r>
              <a:rPr lang="en-US" altLang="zh-TW" sz="1200" dirty="0" err="1"/>
              <a:t>T.Lin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M.Maire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S.Belongie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J.Hays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P.Perona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D.Ramanan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P.Dollár</a:t>
            </a:r>
            <a:r>
              <a:rPr lang="en-US" altLang="zh-TW" sz="1200" dirty="0"/>
              <a:t>, and C. L. </a:t>
            </a:r>
            <a:r>
              <a:rPr lang="en-US" altLang="zh-TW" sz="1200" dirty="0" err="1"/>
              <a:t>Zitnick</a:t>
            </a:r>
            <a:r>
              <a:rPr lang="en-US" altLang="zh-TW" sz="1200" dirty="0"/>
              <a:t>. Microsoft coco: Common objects in context. In David Fleet, Tomas </a:t>
            </a:r>
            <a:r>
              <a:rPr lang="en-US" altLang="zh-TW" sz="1200" dirty="0" err="1"/>
              <a:t>Pajdla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Bernt</a:t>
            </a:r>
            <a:r>
              <a:rPr lang="en-US" altLang="zh-TW" sz="1200" dirty="0"/>
              <a:t> Schiele, and </a:t>
            </a:r>
            <a:r>
              <a:rPr lang="en-US" altLang="zh-TW" sz="1200" dirty="0" err="1"/>
              <a:t>Tinne</a:t>
            </a:r>
            <a:r>
              <a:rPr lang="en-US" altLang="zh-TW" sz="1200" dirty="0"/>
              <a:t> </a:t>
            </a:r>
            <a:r>
              <a:rPr lang="en-US" altLang="zh-TW" sz="1200" dirty="0" err="1"/>
              <a:t>Tuytelaars</a:t>
            </a:r>
            <a:r>
              <a:rPr lang="en-US" altLang="zh-TW" sz="1200" dirty="0"/>
              <a:t>, editors, Computer Vision – ECCV 2014, pages 740–755, Cham, 2014. Springer International Publishing.</a:t>
            </a:r>
          </a:p>
          <a:p>
            <a:r>
              <a:rPr lang="en-US" altLang="zh-TW" sz="1200" dirty="0"/>
              <a:t>[38] </a:t>
            </a:r>
            <a:r>
              <a:rPr lang="en-US" altLang="zh-TW" sz="1200" dirty="0" err="1"/>
              <a:t>F.Radenovic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A.Iscen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G.Tolias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Y.Avrithis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O.Chum</a:t>
            </a:r>
            <a:r>
              <a:rPr lang="en-US" altLang="zh-TW" sz="1200" dirty="0"/>
              <a:t>. Revisiting oxford and </a:t>
            </a:r>
            <a:r>
              <a:rPr lang="en-US" altLang="zh-TW" sz="1200" dirty="0" err="1"/>
              <a:t>paris</a:t>
            </a:r>
            <a:r>
              <a:rPr lang="en-US" altLang="zh-TW" sz="1200" dirty="0"/>
              <a:t>: Large-scale image retrieval benchmarking. In 2018 IEEE/CVF Conference on Computer Vision and Pattern Recognition, pages 5706–5715, 2018.</a:t>
            </a:r>
          </a:p>
        </p:txBody>
      </p:sp>
    </p:spTree>
    <p:extLst>
      <p:ext uri="{BB962C8B-B14F-4D97-AF65-F5344CB8AC3E}">
        <p14:creationId xmlns:p14="http://schemas.microsoft.com/office/powerpoint/2010/main" val="41011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Results on Category-Level Retrieval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19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1FD6093-EC8A-4F2B-8585-005052614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284" y="1351266"/>
            <a:ext cx="9349431" cy="5005084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4B370432-6547-4DCD-9D21-1429D56DF243}"/>
              </a:ext>
            </a:extLst>
          </p:cNvPr>
          <p:cNvSpPr txBox="1"/>
          <p:nvPr/>
        </p:nvSpPr>
        <p:spPr>
          <a:xfrm>
            <a:off x="9110807" y="524476"/>
            <a:ext cx="1742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Overall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Code Balance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Margin</a:t>
            </a:r>
          </a:p>
        </p:txBody>
      </p:sp>
      <p:grpSp>
        <p:nvGrpSpPr>
          <p:cNvPr id="12" name="群組 11">
            <a:extLst>
              <a:ext uri="{FF2B5EF4-FFF2-40B4-BE49-F238E27FC236}">
                <a16:creationId xmlns:a16="http://schemas.microsoft.com/office/drawing/2014/main" id="{9D216071-4D0C-4941-AE9F-F0118E32A83D}"/>
              </a:ext>
            </a:extLst>
          </p:cNvPr>
          <p:cNvGrpSpPr/>
          <p:nvPr/>
        </p:nvGrpSpPr>
        <p:grpSpPr>
          <a:xfrm>
            <a:off x="1643207" y="861335"/>
            <a:ext cx="9127508" cy="4340225"/>
            <a:chOff x="1643207" y="861335"/>
            <a:chExt cx="9127508" cy="4340225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3294ABDC-EDFA-4DFF-ACBC-4C372F924975}"/>
                </a:ext>
              </a:extLst>
            </p:cNvPr>
            <p:cNvSpPr/>
            <p:nvPr/>
          </p:nvSpPr>
          <p:spPr>
            <a:xfrm>
              <a:off x="1643207" y="3822700"/>
              <a:ext cx="8923193" cy="673099"/>
            </a:xfrm>
            <a:prstGeom prst="rect">
              <a:avLst/>
            </a:prstGeom>
            <a:solidFill>
              <a:srgbClr val="2C72B2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E3C2CF11-889A-482E-BBC7-E744A1D91B27}"/>
                </a:ext>
              </a:extLst>
            </p:cNvPr>
            <p:cNvSpPr/>
            <p:nvPr/>
          </p:nvSpPr>
          <p:spPr>
            <a:xfrm>
              <a:off x="9110807" y="861335"/>
              <a:ext cx="1659908" cy="247049"/>
            </a:xfrm>
            <a:prstGeom prst="rect">
              <a:avLst/>
            </a:prstGeom>
            <a:solidFill>
              <a:srgbClr val="2C72B2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711C20A-881E-4358-B438-97ABEC84C398}"/>
                </a:ext>
              </a:extLst>
            </p:cNvPr>
            <p:cNvSpPr/>
            <p:nvPr/>
          </p:nvSpPr>
          <p:spPr>
            <a:xfrm>
              <a:off x="1643207" y="4836435"/>
              <a:ext cx="8923192" cy="365125"/>
            </a:xfrm>
            <a:prstGeom prst="rect">
              <a:avLst/>
            </a:prstGeom>
            <a:solidFill>
              <a:srgbClr val="2C72B2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grpSp>
        <p:nvGrpSpPr>
          <p:cNvPr id="15" name="群組 14">
            <a:extLst>
              <a:ext uri="{FF2B5EF4-FFF2-40B4-BE49-F238E27FC236}">
                <a16:creationId xmlns:a16="http://schemas.microsoft.com/office/drawing/2014/main" id="{96A214F8-FA22-45DB-9F72-7A9EED851B06}"/>
              </a:ext>
            </a:extLst>
          </p:cNvPr>
          <p:cNvGrpSpPr/>
          <p:nvPr/>
        </p:nvGrpSpPr>
        <p:grpSpPr>
          <a:xfrm>
            <a:off x="1643207" y="1168366"/>
            <a:ext cx="9127508" cy="4276076"/>
            <a:chOff x="1643207" y="1168366"/>
            <a:chExt cx="9127508" cy="427607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80768012-D1C7-4C1F-99A3-F0711A82842B}"/>
                </a:ext>
              </a:extLst>
            </p:cNvPr>
            <p:cNvSpPr/>
            <p:nvPr/>
          </p:nvSpPr>
          <p:spPr>
            <a:xfrm>
              <a:off x="1643207" y="5007199"/>
              <a:ext cx="8905586" cy="437243"/>
            </a:xfrm>
            <a:prstGeom prst="rect">
              <a:avLst/>
            </a:prstGeom>
            <a:solidFill>
              <a:srgbClr val="FFC000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839D7997-A791-4D2C-8879-437432EEF6AE}"/>
                </a:ext>
              </a:extLst>
            </p:cNvPr>
            <p:cNvSpPr/>
            <p:nvPr/>
          </p:nvSpPr>
          <p:spPr>
            <a:xfrm>
              <a:off x="9110807" y="1168366"/>
              <a:ext cx="1659908" cy="219792"/>
            </a:xfrm>
            <a:prstGeom prst="rect">
              <a:avLst/>
            </a:prstGeom>
            <a:solidFill>
              <a:srgbClr val="FFC000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5415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/>
              <a:t>Introduction and Related work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0B4796B-B070-4DA4-8E25-FCE0D3B630BB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836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方塊 9">
            <a:extLst>
              <a:ext uri="{FF2B5EF4-FFF2-40B4-BE49-F238E27FC236}">
                <a16:creationId xmlns:a16="http://schemas.microsoft.com/office/drawing/2014/main" id="{17ABBE64-A534-406C-B56F-00CE0E4B58F9}"/>
              </a:ext>
            </a:extLst>
          </p:cNvPr>
          <p:cNvSpPr txBox="1"/>
          <p:nvPr/>
        </p:nvSpPr>
        <p:spPr>
          <a:xfrm>
            <a:off x="694944" y="1442100"/>
            <a:ext cx="10802112" cy="4967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8288" indent="-268288">
              <a:lnSpc>
                <a:spcPct val="150000"/>
              </a:lnSpc>
            </a:pPr>
            <a:r>
              <a:rPr lang="en-US" altLang="zh-TW" sz="1250" dirty="0"/>
              <a:t>[4] </a:t>
            </a:r>
            <a:r>
              <a:rPr lang="en-US" altLang="zh-TW" sz="1250" dirty="0" err="1"/>
              <a:t>Zhangjie</a:t>
            </a:r>
            <a:r>
              <a:rPr lang="en-US" altLang="zh-TW" sz="1250" dirty="0"/>
              <a:t> Cao, </a:t>
            </a:r>
            <a:r>
              <a:rPr lang="en-US" altLang="zh-TW" sz="1250" dirty="0" err="1"/>
              <a:t>Mingsheng</a:t>
            </a:r>
            <a:r>
              <a:rPr lang="en-US" altLang="zh-TW" sz="1250" dirty="0"/>
              <a:t> Long, </a:t>
            </a:r>
            <a:r>
              <a:rPr lang="en-US" altLang="zh-TW" sz="1250" dirty="0" err="1"/>
              <a:t>Jianmin</a:t>
            </a:r>
            <a:r>
              <a:rPr lang="en-US" altLang="zh-TW" sz="1250" dirty="0"/>
              <a:t> Wang, and Philip S. Yu. </a:t>
            </a:r>
            <a:r>
              <a:rPr lang="en-US" altLang="zh-TW" sz="1250" dirty="0" err="1"/>
              <a:t>Hashnet</a:t>
            </a:r>
            <a:r>
              <a:rPr lang="en-US" altLang="zh-TW" sz="1250" dirty="0"/>
              <a:t>: Deep learning to hash by continuation. In 2017 IEEE International Conference on Computer Vision (ICCV), pages 5609–5618, 2017.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250" dirty="0"/>
              <a:t>[11] </a:t>
            </a:r>
            <a:r>
              <a:rPr lang="en-US" altLang="zh-TW" sz="1250" dirty="0" err="1"/>
              <a:t>Lixin</a:t>
            </a:r>
            <a:r>
              <a:rPr lang="en-US" altLang="zh-TW" sz="1250" dirty="0"/>
              <a:t> Fan, Kam Woh Ng, Ce Ju, </a:t>
            </a:r>
            <a:r>
              <a:rPr lang="en-US" altLang="zh-TW" sz="1250" dirty="0" err="1"/>
              <a:t>Tianyu</a:t>
            </a:r>
            <a:r>
              <a:rPr lang="en-US" altLang="zh-TW" sz="1250" dirty="0"/>
              <a:t> Zhang, and Chee Seng Chan. Deep polarized network for supervised learning of accurate binary hashing codes. In Christian </a:t>
            </a:r>
            <a:r>
              <a:rPr lang="en-US" altLang="zh-TW" sz="1250" dirty="0" err="1"/>
              <a:t>Bessiere</a:t>
            </a:r>
            <a:r>
              <a:rPr lang="en-US" altLang="zh-TW" sz="1250" dirty="0"/>
              <a:t>, editor, Proceedings of the Twenty-Ninth International Joint Conference on Artificial Intelligence, IJCAI-20, pages 825–831. International Joint Conferences on Artificial Intelligence Organization, 7 2020. Main track.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250" dirty="0"/>
              <a:t>[26] </a:t>
            </a:r>
            <a:r>
              <a:rPr lang="en-US" altLang="zh-TW" sz="1250" dirty="0" err="1"/>
              <a:t>Yunqiang</a:t>
            </a:r>
            <a:r>
              <a:rPr lang="en-US" altLang="zh-TW" sz="1250" dirty="0"/>
              <a:t> Li and Jan van </a:t>
            </a:r>
            <a:r>
              <a:rPr lang="en-US" altLang="zh-TW" sz="1250" dirty="0" err="1"/>
              <a:t>Gemert</a:t>
            </a:r>
            <a:r>
              <a:rPr lang="en-US" altLang="zh-TW" sz="1250" dirty="0"/>
              <a:t>. Deep unsupervised image hashing by maximizing bit entropy. Proceedings of the AAAI Conference on Artificial Intelligence, 2021.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250" dirty="0"/>
              <a:t>[30] Venice Erin </a:t>
            </a:r>
            <a:r>
              <a:rPr lang="en-US" altLang="zh-TW" sz="1250" dirty="0" err="1"/>
              <a:t>Liong</a:t>
            </a:r>
            <a:r>
              <a:rPr lang="en-US" altLang="zh-TW" sz="1250" dirty="0"/>
              <a:t>, </a:t>
            </a:r>
            <a:r>
              <a:rPr lang="en-US" altLang="zh-TW" sz="1250" dirty="0" err="1"/>
              <a:t>Jiwen</a:t>
            </a:r>
            <a:r>
              <a:rPr lang="en-US" altLang="zh-TW" sz="1250" dirty="0"/>
              <a:t> Lu, Gang Wang, Pierre Moulin, and </a:t>
            </a:r>
            <a:r>
              <a:rPr lang="en-US" altLang="zh-TW" sz="1250" dirty="0" err="1"/>
              <a:t>Jie</a:t>
            </a:r>
            <a:r>
              <a:rPr lang="en-US" altLang="zh-TW" sz="1250" dirty="0"/>
              <a:t> Zhou. Deep hashing for compact binary codes learning. In 2015 IEEE Conference on Computer Vision and Pattern Recognition (CVPR), pages 2475–2483, 2015.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250" dirty="0"/>
              <a:t>[39] </a:t>
            </a:r>
            <a:r>
              <a:rPr lang="en-US" altLang="zh-TW" sz="1250" dirty="0" err="1"/>
              <a:t>Yuming</a:t>
            </a:r>
            <a:r>
              <a:rPr lang="en-US" altLang="zh-TW" sz="1250" dirty="0"/>
              <a:t> Shen, </a:t>
            </a:r>
            <a:r>
              <a:rPr lang="en-US" altLang="zh-TW" sz="1250" dirty="0" err="1"/>
              <a:t>Jie</a:t>
            </a:r>
            <a:r>
              <a:rPr lang="en-US" altLang="zh-TW" sz="1250" dirty="0"/>
              <a:t> Qin, </a:t>
            </a:r>
            <a:r>
              <a:rPr lang="en-US" altLang="zh-TW" sz="1250" dirty="0" err="1"/>
              <a:t>Jiaxin</a:t>
            </a:r>
            <a:r>
              <a:rPr lang="en-US" altLang="zh-TW" sz="1250" dirty="0"/>
              <a:t> Chen, Li Liu, Fan Zhu, and </a:t>
            </a:r>
            <a:r>
              <a:rPr lang="en-US" altLang="zh-TW" sz="1250" dirty="0" err="1"/>
              <a:t>Ziyi</a:t>
            </a:r>
            <a:r>
              <a:rPr lang="en-US" altLang="zh-TW" sz="1250" dirty="0"/>
              <a:t> Shen. Embarrassingly simple binary representation learning. In Proceedings of the IEEE/CVF International Conference on Computer Vision (ICCV) Workshops, Oct 2019.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250" dirty="0"/>
              <a:t>[40] </a:t>
            </a:r>
            <a:r>
              <a:rPr lang="en-US" altLang="zh-TW" sz="1250" dirty="0" err="1"/>
              <a:t>Shupeng</a:t>
            </a:r>
            <a:r>
              <a:rPr lang="en-US" altLang="zh-TW" sz="1250" dirty="0"/>
              <a:t> </a:t>
            </a:r>
            <a:r>
              <a:rPr lang="en-US" altLang="zh-TW" sz="1250" dirty="0" err="1"/>
              <a:t>Su</a:t>
            </a:r>
            <a:r>
              <a:rPr lang="en-US" altLang="zh-TW" sz="1250" dirty="0"/>
              <a:t>, Chao Zhang, Kai Han, and </a:t>
            </a:r>
            <a:r>
              <a:rPr lang="en-US" altLang="zh-TW" sz="1250" dirty="0" err="1"/>
              <a:t>Yonghong</a:t>
            </a:r>
            <a:r>
              <a:rPr lang="en-US" altLang="zh-TW" sz="1250" dirty="0"/>
              <a:t> Tian. Greedy hash: Towards fast optimization for accurate hash coding in </a:t>
            </a:r>
            <a:r>
              <a:rPr lang="en-US" altLang="zh-TW" sz="1250" dirty="0" err="1"/>
              <a:t>cnn</a:t>
            </a:r>
            <a:r>
              <a:rPr lang="en-US" altLang="zh-TW" sz="1250" dirty="0"/>
              <a:t>. In S. </a:t>
            </a:r>
            <a:r>
              <a:rPr lang="en-US" altLang="zh-TW" sz="1250" dirty="0" err="1"/>
              <a:t>Bengio</a:t>
            </a:r>
            <a:r>
              <a:rPr lang="en-US" altLang="zh-TW" sz="1250" dirty="0"/>
              <a:t>, H. Wallach, H. Larochelle, K. </a:t>
            </a:r>
            <a:r>
              <a:rPr lang="en-US" altLang="zh-TW" sz="1250" dirty="0" err="1"/>
              <a:t>Grauman</a:t>
            </a:r>
            <a:r>
              <a:rPr lang="en-US" altLang="zh-TW" sz="1250" dirty="0"/>
              <a:t>, N. </a:t>
            </a:r>
            <a:r>
              <a:rPr lang="en-US" altLang="zh-TW" sz="1250" dirty="0" err="1"/>
              <a:t>Cesa</a:t>
            </a:r>
            <a:r>
              <a:rPr lang="en-US" altLang="zh-TW" sz="1250" dirty="0"/>
              <a:t>-Bianchi, and R. Garnett, editors, Advances in Neural Information Processing Systems, volume 31. Curran Associates, Inc., 2018.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250" dirty="0"/>
              <a:t>[44] </a:t>
            </a:r>
            <a:r>
              <a:rPr lang="en-US" altLang="zh-TW" sz="1250" dirty="0" err="1"/>
              <a:t>Xiaofang</a:t>
            </a:r>
            <a:r>
              <a:rPr lang="en-US" altLang="zh-TW" sz="1250" dirty="0"/>
              <a:t> Wang, Yi Shi, and Kris M </a:t>
            </a:r>
            <a:r>
              <a:rPr lang="en-US" altLang="zh-TW" sz="1250" dirty="0" err="1"/>
              <a:t>Kitani</a:t>
            </a:r>
            <a:r>
              <a:rPr lang="en-US" altLang="zh-TW" sz="1250" dirty="0"/>
              <a:t>. Deep supervised hashing with triplet labels. Asian Conference on Computer Vision, 2016.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250" dirty="0"/>
              <a:t>[49] Li Yuan, Tao Wang, </a:t>
            </a:r>
            <a:r>
              <a:rPr lang="en-US" altLang="zh-TW" sz="1250" dirty="0" err="1"/>
              <a:t>Xiaopeng</a:t>
            </a:r>
            <a:r>
              <a:rPr lang="en-US" altLang="zh-TW" sz="1250" dirty="0"/>
              <a:t> Zhang, Francis EH Tay, </a:t>
            </a:r>
            <a:r>
              <a:rPr lang="en-US" altLang="zh-TW" sz="1250" dirty="0" err="1"/>
              <a:t>Zequn</a:t>
            </a:r>
            <a:r>
              <a:rPr lang="en-US" altLang="zh-TW" sz="1250" dirty="0"/>
              <a:t> </a:t>
            </a:r>
            <a:r>
              <a:rPr lang="en-US" altLang="zh-TW" sz="1250" dirty="0" err="1"/>
              <a:t>Jie</a:t>
            </a:r>
            <a:r>
              <a:rPr lang="en-US" altLang="zh-TW" sz="1250" dirty="0"/>
              <a:t>, Wei Liu, and </a:t>
            </a:r>
            <a:r>
              <a:rPr lang="en-US" altLang="zh-TW" sz="1250" dirty="0" err="1"/>
              <a:t>Jiashi</a:t>
            </a:r>
            <a:r>
              <a:rPr lang="en-US" altLang="zh-TW" sz="1250" dirty="0"/>
              <a:t> Feng. Central similarity quantization for efficient image and video retrieval. In Proceedings of the IEEE/CVF Conference on Computer Vision and Pattern Recognition, pages 3083–3092, 2020.</a:t>
            </a:r>
          </a:p>
          <a:p>
            <a:pPr marL="268288" indent="-268288">
              <a:lnSpc>
                <a:spcPct val="150000"/>
              </a:lnSpc>
            </a:pPr>
            <a:endParaRPr lang="zh-TW" altLang="en-US" sz="1250" dirty="0"/>
          </a:p>
        </p:txBody>
      </p: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16B89C2-3C81-41EF-ACE2-4D9B20DF6947}"/>
              </a:ext>
            </a:extLst>
          </p:cNvPr>
          <p:cNvCxnSpPr>
            <a:cxnSpLocks/>
          </p:cNvCxnSpPr>
          <p:nvPr/>
        </p:nvCxnSpPr>
        <p:spPr>
          <a:xfrm>
            <a:off x="838200" y="6372035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Category-Level Retrieval</a:t>
            </a:r>
            <a:r>
              <a:rPr lang="zh-TW" altLang="en-US" dirty="0"/>
              <a:t> </a:t>
            </a:r>
            <a:r>
              <a:rPr lang="en-US" altLang="zh-TW" dirty="0"/>
              <a:t>[Ref]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20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39688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Results on Instance-Level Retrieval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21</a:t>
            </a:fld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36850D4-0DBB-46B3-8453-E3C485AD9F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3987" y="1531851"/>
            <a:ext cx="9344025" cy="4486275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A22E354F-FA1B-41FB-B291-677EA437EE9E}"/>
              </a:ext>
            </a:extLst>
          </p:cNvPr>
          <p:cNvSpPr txBox="1"/>
          <p:nvPr/>
        </p:nvSpPr>
        <p:spPr>
          <a:xfrm>
            <a:off x="8933007" y="566241"/>
            <a:ext cx="2828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Orthogonal Transformation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Domain shifting with BN</a:t>
            </a:r>
          </a:p>
        </p:txBody>
      </p: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A76E2BB9-B4BC-4E00-ADE1-8EEFC4941024}"/>
              </a:ext>
            </a:extLst>
          </p:cNvPr>
          <p:cNvGrpSpPr/>
          <p:nvPr/>
        </p:nvGrpSpPr>
        <p:grpSpPr>
          <a:xfrm>
            <a:off x="850789" y="1168366"/>
            <a:ext cx="10795111" cy="5689634"/>
            <a:chOff x="850789" y="1168366"/>
            <a:chExt cx="10795111" cy="5689634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FF8A091-8D85-4E0A-9CF4-7FDCCDF492D6}"/>
                </a:ext>
              </a:extLst>
            </p:cNvPr>
            <p:cNvSpPr/>
            <p:nvPr/>
          </p:nvSpPr>
          <p:spPr>
            <a:xfrm>
              <a:off x="8933008" y="1168366"/>
              <a:ext cx="2712892" cy="228634"/>
            </a:xfrm>
            <a:prstGeom prst="rect">
              <a:avLst/>
            </a:prstGeom>
            <a:solidFill>
              <a:srgbClr val="FFC000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3A95B52-9B1E-4185-BB0F-93C8B98D0A67}"/>
                </a:ext>
              </a:extLst>
            </p:cNvPr>
            <p:cNvSpPr/>
            <p:nvPr/>
          </p:nvSpPr>
          <p:spPr>
            <a:xfrm>
              <a:off x="5757214" y="3511456"/>
              <a:ext cx="4707586" cy="235044"/>
            </a:xfrm>
            <a:prstGeom prst="rect">
              <a:avLst/>
            </a:prstGeom>
            <a:solidFill>
              <a:srgbClr val="FFC000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2" name="文字方塊 11">
              <a:extLst>
                <a:ext uri="{FF2B5EF4-FFF2-40B4-BE49-F238E27FC236}">
                  <a16:creationId xmlns:a16="http://schemas.microsoft.com/office/drawing/2014/main" id="{51A41519-8901-4B62-9A07-E526244EB494}"/>
                </a:ext>
              </a:extLst>
            </p:cNvPr>
            <p:cNvSpPr txBox="1"/>
            <p:nvPr/>
          </p:nvSpPr>
          <p:spPr>
            <a:xfrm>
              <a:off x="850789" y="6211669"/>
              <a:ext cx="91314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chemeClr val="accent5"/>
                  </a:solidFill>
                </a:rPr>
                <a:t>* recompute the mean and variance from all continuous codes in the database, then update the</a:t>
              </a:r>
            </a:p>
            <a:p>
              <a:r>
                <a:rPr lang="en-US" altLang="zh-TW" dirty="0">
                  <a:solidFill>
                    <a:schemeClr val="accent5"/>
                  </a:solidFill>
                </a:rPr>
                <a:t>running mean and variance with the computed mean and variance.</a:t>
              </a:r>
              <a:endParaRPr lang="zh-TW" altLang="en-US" dirty="0">
                <a:solidFill>
                  <a:schemeClr val="accent5"/>
                </a:solidFill>
              </a:endParaRPr>
            </a:p>
          </p:txBody>
        </p:sp>
      </p:grp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1BFFE73C-35A5-4462-A3AA-D29C8A1524C8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43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D41F442A-37D6-47D9-9F43-62FBAEC77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100387"/>
            <a:ext cx="10820400" cy="3438525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Histogram of Hamming Distances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22</a:t>
            </a:fld>
            <a:endParaRPr lang="zh-TW" alt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B48DC1DA-6E67-4E7D-81F5-BB73FFE46858}"/>
              </a:ext>
            </a:extLst>
          </p:cNvPr>
          <p:cNvSpPr txBox="1"/>
          <p:nvPr/>
        </p:nvSpPr>
        <p:spPr>
          <a:xfrm>
            <a:off x="1046307" y="1376224"/>
            <a:ext cx="10307493" cy="235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Although the distribution of </a:t>
            </a:r>
            <a:r>
              <a:rPr lang="en-US" altLang="zh-TW" sz="2000" dirty="0">
                <a:solidFill>
                  <a:schemeClr val="accent2"/>
                </a:solidFill>
              </a:rPr>
              <a:t>inter-class distances</a:t>
            </a:r>
            <a:r>
              <a:rPr lang="zh-TW" altLang="en-US" sz="2000" dirty="0">
                <a:solidFill>
                  <a:schemeClr val="accent2"/>
                </a:solidFill>
              </a:rPr>
              <a:t> </a:t>
            </a:r>
            <a:r>
              <a:rPr lang="en-US" altLang="zh-TW" sz="2000" dirty="0"/>
              <a:t>are about the same for all the 3 methods close to Hamming distance of K/2 = 32), we can see that the larger the separability.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The difference in the mean of </a:t>
            </a:r>
            <a:r>
              <a:rPr lang="en-US" altLang="zh-TW" sz="2000" dirty="0">
                <a:solidFill>
                  <a:schemeClr val="accent5"/>
                </a:solidFill>
              </a:rPr>
              <a:t>intra-class distance</a:t>
            </a:r>
            <a:r>
              <a:rPr lang="en-US" altLang="zh-TW" sz="2000" dirty="0"/>
              <a:t> with the mean of </a:t>
            </a:r>
            <a:r>
              <a:rPr lang="en-US" altLang="zh-TW" sz="2000" dirty="0">
                <a:solidFill>
                  <a:schemeClr val="accent2"/>
                </a:solidFill>
              </a:rPr>
              <a:t>inter-class distance</a:t>
            </a:r>
            <a:r>
              <a:rPr lang="en-US" altLang="zh-TW" sz="2000" dirty="0"/>
              <a:t>, the better the performance.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TW" sz="2000" dirty="0"/>
          </a:p>
        </p:txBody>
      </p:sp>
    </p:spTree>
    <p:extLst>
      <p:ext uri="{BB962C8B-B14F-4D97-AF65-F5344CB8AC3E}">
        <p14:creationId xmlns:p14="http://schemas.microsoft.com/office/powerpoint/2010/main" val="6334422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16417300-E008-40DA-AE70-AA7060FB4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2700337"/>
            <a:ext cx="10801350" cy="3838575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Performance Improvement Analysis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23</a:t>
            </a:fld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6D7D817-E0FB-4D3C-B173-9D17730D0DE4}"/>
              </a:ext>
            </a:extLst>
          </p:cNvPr>
          <p:cNvSpPr txBox="1"/>
          <p:nvPr/>
        </p:nvSpPr>
        <p:spPr>
          <a:xfrm>
            <a:off x="942253" y="1549817"/>
            <a:ext cx="10307493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When the quantization error reduces, the separability increases and the hash centers has better orthogonality, resulting in better performance.</a:t>
            </a:r>
          </a:p>
        </p:txBody>
      </p:sp>
    </p:spTree>
    <p:extLst>
      <p:ext uri="{BB962C8B-B14F-4D97-AF65-F5344CB8AC3E}">
        <p14:creationId xmlns:p14="http://schemas.microsoft.com/office/powerpoint/2010/main" val="9555676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019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In this paper, they propose to unify training objectives of deep hashing under a single classification objective, which can be achieved by </a:t>
            </a:r>
            <a:r>
              <a:rPr lang="en-US" altLang="zh-TW" dirty="0">
                <a:solidFill>
                  <a:schemeClr val="accent2"/>
                </a:solidFill>
              </a:rPr>
              <a:t>maximizing the cosine similarity </a:t>
            </a:r>
            <a:r>
              <a:rPr lang="en-US" altLang="zh-TW" dirty="0"/>
              <a:t>between the continuous codes and binary orthogonal target under a cross entropy loss. 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First reformulated the problem of deep hashing in the </a:t>
            </a:r>
            <a:r>
              <a:rPr lang="en-US" altLang="zh-TW" dirty="0">
                <a:solidFill>
                  <a:schemeClr val="accent2"/>
                </a:solidFill>
              </a:rPr>
              <a:t>lens of cosine similarity</a:t>
            </a:r>
            <a:r>
              <a:rPr lang="en-US" altLang="zh-TW" dirty="0"/>
              <a:t>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Demonstrated that the end-to-end training of deep hashing is possible without any extra complex constraints if using L2-norm on the continuous codes.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Leverage the concept of </a:t>
            </a:r>
            <a:r>
              <a:rPr lang="en-US" altLang="zh-TW" dirty="0">
                <a:solidFill>
                  <a:schemeClr val="accent2"/>
                </a:solidFill>
              </a:rPr>
              <a:t>Label Smoothing </a:t>
            </a:r>
            <a:r>
              <a:rPr lang="en-US" altLang="zh-TW" dirty="0"/>
              <a:t>to train multi-labels classification with cross-entropy loss and batch normalization for code balancing.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25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3095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2AEF4F-EDF3-4525-B636-14D7B5D40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0D72DBF-AC81-4232-AA3A-E3BE65D5F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for your listening</a:t>
            </a:r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CCFF304-25AA-4C29-A3CE-EC5398476527}"/>
              </a:ext>
            </a:extLst>
          </p:cNvPr>
          <p:cNvCxnSpPr>
            <a:cxnSpLocks/>
          </p:cNvCxnSpPr>
          <p:nvPr/>
        </p:nvCxnSpPr>
        <p:spPr>
          <a:xfrm>
            <a:off x="4887468" y="3509963"/>
            <a:ext cx="2417064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061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Normal deep hashing model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2400" dirty="0"/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altLang="zh-TW" sz="2400" dirty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A </a:t>
            </a:r>
            <a:r>
              <a:rPr lang="en-US" altLang="zh-TW" sz="2400" dirty="0">
                <a:solidFill>
                  <a:schemeClr val="accent2"/>
                </a:solidFill>
              </a:rPr>
              <a:t>deep hashing model </a:t>
            </a:r>
            <a:r>
              <a:rPr lang="en-US" altLang="zh-TW" sz="2400" dirty="0"/>
              <a:t>typically has two main learning objectives: 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to make the learned binary hash codes discriminative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to minimize a quantization error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AABFD3A8-414E-4967-80C8-DD4BB8777EDF}"/>
              </a:ext>
            </a:extLst>
          </p:cNvPr>
          <p:cNvGrpSpPr/>
          <p:nvPr/>
        </p:nvGrpSpPr>
        <p:grpSpPr>
          <a:xfrm>
            <a:off x="1837841" y="2185234"/>
            <a:ext cx="7214093" cy="1753790"/>
            <a:chOff x="1652490" y="2163021"/>
            <a:chExt cx="7575368" cy="1841618"/>
          </a:xfrm>
        </p:grpSpPr>
        <p:grpSp>
          <p:nvGrpSpPr>
            <p:cNvPr id="47" name="群組 46">
              <a:extLst>
                <a:ext uri="{FF2B5EF4-FFF2-40B4-BE49-F238E27FC236}">
                  <a16:creationId xmlns:a16="http://schemas.microsoft.com/office/drawing/2014/main" id="{3B5B72D4-8C01-4B71-8057-6DFCE170996D}"/>
                </a:ext>
              </a:extLst>
            </p:cNvPr>
            <p:cNvGrpSpPr/>
            <p:nvPr/>
          </p:nvGrpSpPr>
          <p:grpSpPr>
            <a:xfrm>
              <a:off x="1652490" y="2163021"/>
              <a:ext cx="7575368" cy="1841618"/>
              <a:chOff x="1652490" y="2163021"/>
              <a:chExt cx="7575368" cy="1841618"/>
            </a:xfrm>
          </p:grpSpPr>
          <p:pic>
            <p:nvPicPr>
              <p:cNvPr id="8" name="圖片 7" descr="一張含有 狗, 室內, 哺乳類, 馬 的圖片&#10;&#10;自動產生的描述">
                <a:extLst>
                  <a:ext uri="{FF2B5EF4-FFF2-40B4-BE49-F238E27FC236}">
                    <a16:creationId xmlns:a16="http://schemas.microsoft.com/office/drawing/2014/main" id="{26DBEE3D-01F1-46C4-881B-5F7612FB02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5691" y="2511812"/>
                <a:ext cx="1021648" cy="1008877"/>
              </a:xfrm>
              <a:prstGeom prst="rect">
                <a:avLst/>
              </a:prstGeom>
            </p:spPr>
          </p:pic>
          <p:cxnSp>
            <p:nvCxnSpPr>
              <p:cNvPr id="10" name="直線單箭頭接點 9">
                <a:extLst>
                  <a:ext uri="{FF2B5EF4-FFF2-40B4-BE49-F238E27FC236}">
                    <a16:creationId xmlns:a16="http://schemas.microsoft.com/office/drawing/2014/main" id="{C441D7B6-6F16-4088-9D0E-737942E9D8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97611" y="3016250"/>
                <a:ext cx="12109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4693496D-FEDD-49A8-988A-D30AF981FC6A}"/>
                  </a:ext>
                </a:extLst>
              </p:cNvPr>
              <p:cNvSpPr txBox="1"/>
              <p:nvPr/>
            </p:nvSpPr>
            <p:spPr>
              <a:xfrm>
                <a:off x="1652490" y="3611383"/>
                <a:ext cx="1308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Image input</a:t>
                </a:r>
                <a:endParaRPr lang="zh-TW" altLang="en-US" dirty="0"/>
              </a:p>
            </p:txBody>
          </p:sp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3143B09A-80CD-429C-B5EC-6C707B7F9917}"/>
                  </a:ext>
                </a:extLst>
              </p:cNvPr>
              <p:cNvSpPr txBox="1"/>
              <p:nvPr/>
            </p:nvSpPr>
            <p:spPr>
              <a:xfrm>
                <a:off x="4316073" y="3616811"/>
                <a:ext cx="1852753" cy="387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Continuous code</a:t>
                </a:r>
                <a:endParaRPr lang="zh-TW" altLang="en-US" dirty="0"/>
              </a:p>
            </p:txBody>
          </p:sp>
          <p:grpSp>
            <p:nvGrpSpPr>
              <p:cNvPr id="29" name="群組 28">
                <a:extLst>
                  <a:ext uri="{FF2B5EF4-FFF2-40B4-BE49-F238E27FC236}">
                    <a16:creationId xmlns:a16="http://schemas.microsoft.com/office/drawing/2014/main" id="{25D339B9-853B-42EB-88D9-8D51007AE046}"/>
                  </a:ext>
                </a:extLst>
              </p:cNvPr>
              <p:cNvGrpSpPr/>
              <p:nvPr/>
            </p:nvGrpSpPr>
            <p:grpSpPr>
              <a:xfrm>
                <a:off x="4359190" y="2163021"/>
                <a:ext cx="1760112" cy="1440896"/>
                <a:chOff x="4359190" y="2163021"/>
                <a:chExt cx="1760112" cy="1440896"/>
              </a:xfrm>
            </p:grpSpPr>
            <p:grpSp>
              <p:nvGrpSpPr>
                <p:cNvPr id="18" name="群組 17">
                  <a:extLst>
                    <a:ext uri="{FF2B5EF4-FFF2-40B4-BE49-F238E27FC236}">
                      <a16:creationId xmlns:a16="http://schemas.microsoft.com/office/drawing/2014/main" id="{52E0AA57-DD17-4D34-BBCA-6C04196C5CCE}"/>
                    </a:ext>
                  </a:extLst>
                </p:cNvPr>
                <p:cNvGrpSpPr/>
                <p:nvPr/>
              </p:nvGrpSpPr>
              <p:grpSpPr>
                <a:xfrm>
                  <a:off x="4359190" y="2163021"/>
                  <a:ext cx="638881" cy="1429702"/>
                  <a:chOff x="4359190" y="2163021"/>
                  <a:chExt cx="638881" cy="1429702"/>
                </a:xfrm>
              </p:grpSpPr>
              <p:sp>
                <p:nvSpPr>
                  <p:cNvPr id="13" name="矩形: 圓角 12">
                    <a:extLst>
                      <a:ext uri="{FF2B5EF4-FFF2-40B4-BE49-F238E27FC236}">
                        <a16:creationId xmlns:a16="http://schemas.microsoft.com/office/drawing/2014/main" id="{D23F1C8A-19B3-48BD-AF40-B56B3400D2D1}"/>
                      </a:ext>
                    </a:extLst>
                  </p:cNvPr>
                  <p:cNvSpPr/>
                  <p:nvPr/>
                </p:nvSpPr>
                <p:spPr>
                  <a:xfrm>
                    <a:off x="4429897" y="2499262"/>
                    <a:ext cx="389238" cy="1077218"/>
                  </a:xfrm>
                  <a:prstGeom prst="roundRect">
                    <a:avLst/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 dirty="0"/>
                  </a:p>
                </p:txBody>
              </p:sp>
              <p:sp>
                <p:nvSpPr>
                  <p:cNvPr id="15" name="文字方塊 14">
                    <a:extLst>
                      <a:ext uri="{FF2B5EF4-FFF2-40B4-BE49-F238E27FC236}">
                        <a16:creationId xmlns:a16="http://schemas.microsoft.com/office/drawing/2014/main" id="{B209FD22-41A0-4C2E-87F2-E4DBB20737D8}"/>
                      </a:ext>
                    </a:extLst>
                  </p:cNvPr>
                  <p:cNvSpPr txBox="1"/>
                  <p:nvPr/>
                </p:nvSpPr>
                <p:spPr>
                  <a:xfrm>
                    <a:off x="4359190" y="2515505"/>
                    <a:ext cx="638881" cy="10772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TW" sz="1600" dirty="0"/>
                      <a:t>+0.2</a:t>
                    </a:r>
                  </a:p>
                  <a:p>
                    <a:r>
                      <a:rPr lang="en-US" altLang="zh-TW" sz="1600" dirty="0"/>
                      <a:t>-0.1</a:t>
                    </a:r>
                  </a:p>
                  <a:p>
                    <a:r>
                      <a:rPr lang="en-US" altLang="zh-TW" sz="1600" dirty="0"/>
                      <a:t>-0.3</a:t>
                    </a:r>
                  </a:p>
                  <a:p>
                    <a:r>
                      <a:rPr lang="en-US" altLang="zh-TW" sz="1600" dirty="0"/>
                      <a:t>+0.5</a:t>
                    </a:r>
                    <a:endParaRPr lang="zh-TW" altLang="en-US" sz="1600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文字方塊 16">
                        <a:extLst>
                          <a:ext uri="{FF2B5EF4-FFF2-40B4-BE49-F238E27FC236}">
                            <a16:creationId xmlns:a16="http://schemas.microsoft.com/office/drawing/2014/main" id="{917073D9-9CDF-469B-9025-F36332DFBE6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407020" y="2163021"/>
                        <a:ext cx="462370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TW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zh-TW" alt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文字方塊 16">
                        <a:extLst>
                          <a:ext uri="{FF2B5EF4-FFF2-40B4-BE49-F238E27FC236}">
                            <a16:creationId xmlns:a16="http://schemas.microsoft.com/office/drawing/2014/main" id="{917073D9-9CDF-469B-9025-F36332DFBE6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407020" y="2163021"/>
                        <a:ext cx="462370" cy="369332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 b="-344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TW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19" name="群組 18">
                  <a:extLst>
                    <a:ext uri="{FF2B5EF4-FFF2-40B4-BE49-F238E27FC236}">
                      <a16:creationId xmlns:a16="http://schemas.microsoft.com/office/drawing/2014/main" id="{5B129EA0-3C61-438A-9F63-1EB4E62B764C}"/>
                    </a:ext>
                  </a:extLst>
                </p:cNvPr>
                <p:cNvGrpSpPr/>
                <p:nvPr/>
              </p:nvGrpSpPr>
              <p:grpSpPr>
                <a:xfrm>
                  <a:off x="4798322" y="2170433"/>
                  <a:ext cx="638881" cy="1429702"/>
                  <a:chOff x="4359190" y="2163021"/>
                  <a:chExt cx="638881" cy="1429702"/>
                </a:xfrm>
              </p:grpSpPr>
              <p:sp>
                <p:nvSpPr>
                  <p:cNvPr id="20" name="矩形: 圓角 19">
                    <a:extLst>
                      <a:ext uri="{FF2B5EF4-FFF2-40B4-BE49-F238E27FC236}">
                        <a16:creationId xmlns:a16="http://schemas.microsoft.com/office/drawing/2014/main" id="{88C0FBDD-794F-4549-B9F6-FDD51813167E}"/>
                      </a:ext>
                    </a:extLst>
                  </p:cNvPr>
                  <p:cNvSpPr/>
                  <p:nvPr/>
                </p:nvSpPr>
                <p:spPr>
                  <a:xfrm>
                    <a:off x="4429897" y="2499262"/>
                    <a:ext cx="389238" cy="1077218"/>
                  </a:xfrm>
                  <a:prstGeom prst="roundRect">
                    <a:avLst/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 dirty="0"/>
                  </a:p>
                </p:txBody>
              </p:sp>
              <p:sp>
                <p:nvSpPr>
                  <p:cNvPr id="21" name="文字方塊 20">
                    <a:extLst>
                      <a:ext uri="{FF2B5EF4-FFF2-40B4-BE49-F238E27FC236}">
                        <a16:creationId xmlns:a16="http://schemas.microsoft.com/office/drawing/2014/main" id="{B06DCEF9-B7F8-44E4-AC66-AE18D1CBA72D}"/>
                      </a:ext>
                    </a:extLst>
                  </p:cNvPr>
                  <p:cNvSpPr txBox="1"/>
                  <p:nvPr/>
                </p:nvSpPr>
                <p:spPr>
                  <a:xfrm>
                    <a:off x="4359190" y="2515505"/>
                    <a:ext cx="638881" cy="10772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TW" sz="1600" dirty="0"/>
                      <a:t>+0.3</a:t>
                    </a:r>
                  </a:p>
                  <a:p>
                    <a:r>
                      <a:rPr lang="en-US" altLang="zh-TW" sz="1600" dirty="0"/>
                      <a:t>+0.1</a:t>
                    </a:r>
                  </a:p>
                  <a:p>
                    <a:r>
                      <a:rPr lang="en-US" altLang="zh-TW" sz="1600" dirty="0"/>
                      <a:t>-0.5</a:t>
                    </a:r>
                  </a:p>
                  <a:p>
                    <a:r>
                      <a:rPr lang="en-US" altLang="zh-TW" sz="1600" dirty="0"/>
                      <a:t>+0.3</a:t>
                    </a:r>
                    <a:endParaRPr lang="zh-TW" altLang="en-US" sz="1600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2" name="文字方塊 21">
                        <a:extLst>
                          <a:ext uri="{FF2B5EF4-FFF2-40B4-BE49-F238E27FC236}">
                            <a16:creationId xmlns:a16="http://schemas.microsoft.com/office/drawing/2014/main" id="{92064C6F-4774-4DA9-9173-7001C808C33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407020" y="2163021"/>
                        <a:ext cx="467692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TW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zh-TW" altLang="en-US" dirty="0"/>
                      </a:p>
                    </p:txBody>
                  </p:sp>
                </mc:Choice>
                <mc:Fallback xmlns="">
                  <p:sp>
                    <p:nvSpPr>
                      <p:cNvPr id="22" name="文字方塊 21">
                        <a:extLst>
                          <a:ext uri="{FF2B5EF4-FFF2-40B4-BE49-F238E27FC236}">
                            <a16:creationId xmlns:a16="http://schemas.microsoft.com/office/drawing/2014/main" id="{92064C6F-4774-4DA9-9173-7001C808C338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407020" y="2163021"/>
                        <a:ext cx="467692" cy="369332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 b="-526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TW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23" name="群組 22">
                  <a:extLst>
                    <a:ext uri="{FF2B5EF4-FFF2-40B4-BE49-F238E27FC236}">
                      <a16:creationId xmlns:a16="http://schemas.microsoft.com/office/drawing/2014/main" id="{37070862-BF30-48F1-840A-9DCDFAA10A84}"/>
                    </a:ext>
                  </a:extLst>
                </p:cNvPr>
                <p:cNvGrpSpPr/>
                <p:nvPr/>
              </p:nvGrpSpPr>
              <p:grpSpPr>
                <a:xfrm>
                  <a:off x="5480421" y="2174215"/>
                  <a:ext cx="638881" cy="1429702"/>
                  <a:chOff x="4359190" y="2163021"/>
                  <a:chExt cx="638881" cy="1429702"/>
                </a:xfrm>
              </p:grpSpPr>
              <p:sp>
                <p:nvSpPr>
                  <p:cNvPr id="24" name="矩形: 圓角 23">
                    <a:extLst>
                      <a:ext uri="{FF2B5EF4-FFF2-40B4-BE49-F238E27FC236}">
                        <a16:creationId xmlns:a16="http://schemas.microsoft.com/office/drawing/2014/main" id="{438F9052-E869-4CAA-BE71-8B815CC20326}"/>
                      </a:ext>
                    </a:extLst>
                  </p:cNvPr>
                  <p:cNvSpPr/>
                  <p:nvPr/>
                </p:nvSpPr>
                <p:spPr>
                  <a:xfrm>
                    <a:off x="4429897" y="2499262"/>
                    <a:ext cx="389238" cy="1077218"/>
                  </a:xfrm>
                  <a:prstGeom prst="roundRect">
                    <a:avLst/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 dirty="0"/>
                  </a:p>
                </p:txBody>
              </p:sp>
              <p:sp>
                <p:nvSpPr>
                  <p:cNvPr id="25" name="文字方塊 24">
                    <a:extLst>
                      <a:ext uri="{FF2B5EF4-FFF2-40B4-BE49-F238E27FC236}">
                        <a16:creationId xmlns:a16="http://schemas.microsoft.com/office/drawing/2014/main" id="{0B0533DF-C26A-45E6-98E0-8BD652FFAD10}"/>
                      </a:ext>
                    </a:extLst>
                  </p:cNvPr>
                  <p:cNvSpPr txBox="1"/>
                  <p:nvPr/>
                </p:nvSpPr>
                <p:spPr>
                  <a:xfrm>
                    <a:off x="4359190" y="2515505"/>
                    <a:ext cx="638881" cy="10772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TW" sz="1600" dirty="0"/>
                      <a:t>-0.3</a:t>
                    </a:r>
                  </a:p>
                  <a:p>
                    <a:r>
                      <a:rPr lang="en-US" altLang="zh-TW" sz="1600" dirty="0"/>
                      <a:t>+0.2</a:t>
                    </a:r>
                  </a:p>
                  <a:p>
                    <a:r>
                      <a:rPr lang="en-US" altLang="zh-TW" sz="1600" dirty="0"/>
                      <a:t>+0.1</a:t>
                    </a:r>
                  </a:p>
                  <a:p>
                    <a:r>
                      <a:rPr lang="en-US" altLang="zh-TW" sz="1600" dirty="0"/>
                      <a:t>+0.4</a:t>
                    </a:r>
                    <a:endParaRPr lang="zh-TW" altLang="en-US" sz="1600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6" name="文字方塊 25">
                        <a:extLst>
                          <a:ext uri="{FF2B5EF4-FFF2-40B4-BE49-F238E27FC236}">
                            <a16:creationId xmlns:a16="http://schemas.microsoft.com/office/drawing/2014/main" id="{D993AF82-CD22-47BB-96BC-78C2CA6B0F6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407020" y="2163021"/>
                        <a:ext cx="434991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zh-TW" altLang="en-US" dirty="0"/>
                      </a:p>
                    </p:txBody>
                  </p:sp>
                </mc:Choice>
                <mc:Fallback xmlns="">
                  <p:sp>
                    <p:nvSpPr>
                      <p:cNvPr id="26" name="文字方塊 25">
                        <a:extLst>
                          <a:ext uri="{FF2B5EF4-FFF2-40B4-BE49-F238E27FC236}">
                            <a16:creationId xmlns:a16="http://schemas.microsoft.com/office/drawing/2014/main" id="{D993AF82-CD22-47BB-96BC-78C2CA6B0F6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407020" y="2163021"/>
                        <a:ext cx="434991" cy="369332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b="-5172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TW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文字方塊 26">
                      <a:extLst>
                        <a:ext uri="{FF2B5EF4-FFF2-40B4-BE49-F238E27FC236}">
                          <a16:creationId xmlns:a16="http://schemas.microsoft.com/office/drawing/2014/main" id="{62249008-B0BA-4C4F-AD59-A14C1AB9505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91679" y="2853205"/>
                      <a:ext cx="43473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zh-TW" altLang="en-US" i="1" smtClean="0">
                                <a:latin typeface="Cambria Math" panose="02040503050406030204" pitchFamily="18" charset="0"/>
                              </a:rPr>
                              <m:t>⋯</m:t>
                            </m:r>
                          </m:oMath>
                        </m:oMathPara>
                      </a14:m>
                      <a:endParaRPr lang="zh-TW" altLang="en-US" dirty="0"/>
                    </a:p>
                  </p:txBody>
                </p:sp>
              </mc:Choice>
              <mc:Fallback xmlns="">
                <p:sp>
                  <p:nvSpPr>
                    <p:cNvPr id="27" name="文字方塊 26">
                      <a:extLst>
                        <a:ext uri="{FF2B5EF4-FFF2-40B4-BE49-F238E27FC236}">
                          <a16:creationId xmlns:a16="http://schemas.microsoft.com/office/drawing/2014/main" id="{62249008-B0BA-4C4F-AD59-A14C1AB9505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191679" y="2853205"/>
                      <a:ext cx="434734" cy="369332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TW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28" name="直線單箭頭接點 27">
                <a:extLst>
                  <a:ext uri="{FF2B5EF4-FFF2-40B4-BE49-F238E27FC236}">
                    <a16:creationId xmlns:a16="http://schemas.microsoft.com/office/drawing/2014/main" id="{BF28D599-63F9-46E1-9945-7DD30A9967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19302" y="3016250"/>
                <a:ext cx="12109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0" name="群組 29">
                <a:extLst>
                  <a:ext uri="{FF2B5EF4-FFF2-40B4-BE49-F238E27FC236}">
                    <a16:creationId xmlns:a16="http://schemas.microsoft.com/office/drawing/2014/main" id="{FE6F43D5-210E-400F-94FB-30B06BBD31F3}"/>
                  </a:ext>
                </a:extLst>
              </p:cNvPr>
              <p:cNvGrpSpPr/>
              <p:nvPr/>
            </p:nvGrpSpPr>
            <p:grpSpPr>
              <a:xfrm>
                <a:off x="7353155" y="2164719"/>
                <a:ext cx="1760112" cy="1440896"/>
                <a:chOff x="4322119" y="2163021"/>
                <a:chExt cx="1760112" cy="1440896"/>
              </a:xfrm>
            </p:grpSpPr>
            <p:grpSp>
              <p:nvGrpSpPr>
                <p:cNvPr id="31" name="群組 30">
                  <a:extLst>
                    <a:ext uri="{FF2B5EF4-FFF2-40B4-BE49-F238E27FC236}">
                      <a16:creationId xmlns:a16="http://schemas.microsoft.com/office/drawing/2014/main" id="{2C70A870-5833-429E-B1A8-0D914743C7BA}"/>
                    </a:ext>
                  </a:extLst>
                </p:cNvPr>
                <p:cNvGrpSpPr/>
                <p:nvPr/>
              </p:nvGrpSpPr>
              <p:grpSpPr>
                <a:xfrm>
                  <a:off x="4322119" y="2163021"/>
                  <a:ext cx="638881" cy="1429702"/>
                  <a:chOff x="4322119" y="2163021"/>
                  <a:chExt cx="638881" cy="1429702"/>
                </a:xfrm>
              </p:grpSpPr>
              <p:sp>
                <p:nvSpPr>
                  <p:cNvPr id="41" name="矩形: 圓角 40">
                    <a:extLst>
                      <a:ext uri="{FF2B5EF4-FFF2-40B4-BE49-F238E27FC236}">
                        <a16:creationId xmlns:a16="http://schemas.microsoft.com/office/drawing/2014/main" id="{3D015C30-0723-4150-97FE-DFFAC9A7BAE0}"/>
                      </a:ext>
                    </a:extLst>
                  </p:cNvPr>
                  <p:cNvSpPr/>
                  <p:nvPr/>
                </p:nvSpPr>
                <p:spPr>
                  <a:xfrm>
                    <a:off x="4429897" y="2499262"/>
                    <a:ext cx="389238" cy="1077218"/>
                  </a:xfrm>
                  <a:prstGeom prst="roundRect">
                    <a:avLst/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 dirty="0"/>
                  </a:p>
                </p:txBody>
              </p:sp>
              <p:sp>
                <p:nvSpPr>
                  <p:cNvPr id="42" name="文字方塊 41">
                    <a:extLst>
                      <a:ext uri="{FF2B5EF4-FFF2-40B4-BE49-F238E27FC236}">
                        <a16:creationId xmlns:a16="http://schemas.microsoft.com/office/drawing/2014/main" id="{ABC7872A-036D-4ED2-8D95-63D9D18419B9}"/>
                      </a:ext>
                    </a:extLst>
                  </p:cNvPr>
                  <p:cNvSpPr txBox="1"/>
                  <p:nvPr/>
                </p:nvSpPr>
                <p:spPr>
                  <a:xfrm>
                    <a:off x="4322119" y="2515505"/>
                    <a:ext cx="638881" cy="10772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TW" sz="1600" dirty="0"/>
                      <a:t>1</a:t>
                    </a:r>
                  </a:p>
                  <a:p>
                    <a:pPr algn="ctr"/>
                    <a:r>
                      <a:rPr lang="en-US" altLang="zh-TW" sz="1600" dirty="0"/>
                      <a:t>0</a:t>
                    </a:r>
                  </a:p>
                  <a:p>
                    <a:pPr algn="ctr"/>
                    <a:r>
                      <a:rPr lang="en-US" altLang="zh-TW" sz="1600" dirty="0"/>
                      <a:t>0</a:t>
                    </a:r>
                  </a:p>
                  <a:p>
                    <a:pPr algn="ctr"/>
                    <a:r>
                      <a:rPr lang="en-US" altLang="zh-TW" sz="1600" dirty="0"/>
                      <a:t>1</a:t>
                    </a:r>
                    <a:endParaRPr lang="zh-TW" altLang="en-US" sz="1600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3" name="文字方塊 42">
                        <a:extLst>
                          <a:ext uri="{FF2B5EF4-FFF2-40B4-BE49-F238E27FC236}">
                            <a16:creationId xmlns:a16="http://schemas.microsoft.com/office/drawing/2014/main" id="{84918C0C-3A21-4378-8479-A3AE3E7B262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407020" y="2163021"/>
                        <a:ext cx="467820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TW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zh-TW" altLang="en-US" dirty="0"/>
                      </a:p>
                    </p:txBody>
                  </p:sp>
                </mc:Choice>
                <mc:Fallback xmlns="">
                  <p:sp>
                    <p:nvSpPr>
                      <p:cNvPr id="43" name="文字方塊 42">
                        <a:extLst>
                          <a:ext uri="{FF2B5EF4-FFF2-40B4-BE49-F238E27FC236}">
                            <a16:creationId xmlns:a16="http://schemas.microsoft.com/office/drawing/2014/main" id="{84918C0C-3A21-4378-8479-A3AE3E7B262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407020" y="2163021"/>
                        <a:ext cx="467820" cy="369332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b="-526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TW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32" name="群組 31">
                  <a:extLst>
                    <a:ext uri="{FF2B5EF4-FFF2-40B4-BE49-F238E27FC236}">
                      <a16:creationId xmlns:a16="http://schemas.microsoft.com/office/drawing/2014/main" id="{EE3B1592-00CE-4A3E-BD46-CD5E0C7F8DA0}"/>
                    </a:ext>
                  </a:extLst>
                </p:cNvPr>
                <p:cNvGrpSpPr/>
                <p:nvPr/>
              </p:nvGrpSpPr>
              <p:grpSpPr>
                <a:xfrm>
                  <a:off x="4761251" y="2170433"/>
                  <a:ext cx="638881" cy="1417345"/>
                  <a:chOff x="4322119" y="2163021"/>
                  <a:chExt cx="638881" cy="1417345"/>
                </a:xfrm>
              </p:grpSpPr>
              <p:sp>
                <p:nvSpPr>
                  <p:cNvPr id="38" name="矩形: 圓角 37">
                    <a:extLst>
                      <a:ext uri="{FF2B5EF4-FFF2-40B4-BE49-F238E27FC236}">
                        <a16:creationId xmlns:a16="http://schemas.microsoft.com/office/drawing/2014/main" id="{D0238F8F-1249-4650-9DE4-666760D8A0B1}"/>
                      </a:ext>
                    </a:extLst>
                  </p:cNvPr>
                  <p:cNvSpPr/>
                  <p:nvPr/>
                </p:nvSpPr>
                <p:spPr>
                  <a:xfrm>
                    <a:off x="4429897" y="2499262"/>
                    <a:ext cx="389238" cy="1077218"/>
                  </a:xfrm>
                  <a:prstGeom prst="roundRect">
                    <a:avLst/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 dirty="0"/>
                  </a:p>
                </p:txBody>
              </p:sp>
              <p:sp>
                <p:nvSpPr>
                  <p:cNvPr id="39" name="文字方塊 38">
                    <a:extLst>
                      <a:ext uri="{FF2B5EF4-FFF2-40B4-BE49-F238E27FC236}">
                        <a16:creationId xmlns:a16="http://schemas.microsoft.com/office/drawing/2014/main" id="{26735534-1050-4D89-815C-D941EAB77B34}"/>
                      </a:ext>
                    </a:extLst>
                  </p:cNvPr>
                  <p:cNvSpPr txBox="1"/>
                  <p:nvPr/>
                </p:nvSpPr>
                <p:spPr>
                  <a:xfrm>
                    <a:off x="4322119" y="2503148"/>
                    <a:ext cx="638881" cy="10772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TW" sz="1600" dirty="0"/>
                      <a:t>1</a:t>
                    </a:r>
                  </a:p>
                  <a:p>
                    <a:pPr algn="ctr"/>
                    <a:r>
                      <a:rPr lang="en-US" altLang="zh-TW" sz="1600" dirty="0"/>
                      <a:t>1</a:t>
                    </a:r>
                  </a:p>
                  <a:p>
                    <a:pPr algn="ctr"/>
                    <a:r>
                      <a:rPr lang="en-US" altLang="zh-TW" sz="1600" dirty="0"/>
                      <a:t>0</a:t>
                    </a:r>
                  </a:p>
                  <a:p>
                    <a:pPr algn="ctr"/>
                    <a:r>
                      <a:rPr lang="en-US" altLang="zh-TW" sz="1600" dirty="0"/>
                      <a:t>1</a:t>
                    </a:r>
                    <a:endParaRPr lang="zh-TW" altLang="en-US" sz="1600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0" name="文字方塊 39">
                        <a:extLst>
                          <a:ext uri="{FF2B5EF4-FFF2-40B4-BE49-F238E27FC236}">
                            <a16:creationId xmlns:a16="http://schemas.microsoft.com/office/drawing/2014/main" id="{36C56C77-89CE-4CAA-98E9-6DE22C7CFA2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407020" y="2163021"/>
                        <a:ext cx="473143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TW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zh-TW" altLang="en-US" dirty="0"/>
                      </a:p>
                    </p:txBody>
                  </p:sp>
                </mc:Choice>
                <mc:Fallback xmlns="">
                  <p:sp>
                    <p:nvSpPr>
                      <p:cNvPr id="40" name="文字方塊 39">
                        <a:extLst>
                          <a:ext uri="{FF2B5EF4-FFF2-40B4-BE49-F238E27FC236}">
                            <a16:creationId xmlns:a16="http://schemas.microsoft.com/office/drawing/2014/main" id="{36C56C77-89CE-4CAA-98E9-6DE22C7CFA2C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407020" y="2163021"/>
                        <a:ext cx="473143" cy="369332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b="-344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TW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33" name="群組 32">
                  <a:extLst>
                    <a:ext uri="{FF2B5EF4-FFF2-40B4-BE49-F238E27FC236}">
                      <a16:creationId xmlns:a16="http://schemas.microsoft.com/office/drawing/2014/main" id="{62D1FBB3-4B98-4295-8EBA-F4770865BC67}"/>
                    </a:ext>
                  </a:extLst>
                </p:cNvPr>
                <p:cNvGrpSpPr/>
                <p:nvPr/>
              </p:nvGrpSpPr>
              <p:grpSpPr>
                <a:xfrm>
                  <a:off x="5443350" y="2174215"/>
                  <a:ext cx="638881" cy="1429702"/>
                  <a:chOff x="4322119" y="2163021"/>
                  <a:chExt cx="638881" cy="1429702"/>
                </a:xfrm>
              </p:grpSpPr>
              <p:sp>
                <p:nvSpPr>
                  <p:cNvPr id="35" name="矩形: 圓角 34">
                    <a:extLst>
                      <a:ext uri="{FF2B5EF4-FFF2-40B4-BE49-F238E27FC236}">
                        <a16:creationId xmlns:a16="http://schemas.microsoft.com/office/drawing/2014/main" id="{5728F245-0513-4089-8183-A97E97C9B41E}"/>
                      </a:ext>
                    </a:extLst>
                  </p:cNvPr>
                  <p:cNvSpPr/>
                  <p:nvPr/>
                </p:nvSpPr>
                <p:spPr>
                  <a:xfrm>
                    <a:off x="4429897" y="2499262"/>
                    <a:ext cx="389238" cy="1077218"/>
                  </a:xfrm>
                  <a:prstGeom prst="roundRect">
                    <a:avLst/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 dirty="0"/>
                  </a:p>
                </p:txBody>
              </p:sp>
              <p:sp>
                <p:nvSpPr>
                  <p:cNvPr id="36" name="文字方塊 35">
                    <a:extLst>
                      <a:ext uri="{FF2B5EF4-FFF2-40B4-BE49-F238E27FC236}">
                        <a16:creationId xmlns:a16="http://schemas.microsoft.com/office/drawing/2014/main" id="{E38DF85C-425C-4C90-8F38-A2CEB8B26CC9}"/>
                      </a:ext>
                    </a:extLst>
                  </p:cNvPr>
                  <p:cNvSpPr txBox="1"/>
                  <p:nvPr/>
                </p:nvSpPr>
                <p:spPr>
                  <a:xfrm>
                    <a:off x="4322119" y="2515505"/>
                    <a:ext cx="638881" cy="10772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TW" sz="1600" dirty="0"/>
                      <a:t>0</a:t>
                    </a:r>
                  </a:p>
                  <a:p>
                    <a:pPr algn="ctr"/>
                    <a:r>
                      <a:rPr lang="en-US" altLang="zh-TW" sz="1600" dirty="0"/>
                      <a:t>1</a:t>
                    </a:r>
                  </a:p>
                  <a:p>
                    <a:pPr algn="ctr"/>
                    <a:r>
                      <a:rPr lang="en-US" altLang="zh-TW" sz="1600" dirty="0"/>
                      <a:t>1</a:t>
                    </a:r>
                  </a:p>
                  <a:p>
                    <a:pPr algn="ctr"/>
                    <a:r>
                      <a:rPr lang="en-US" altLang="zh-TW" sz="1600" dirty="0"/>
                      <a:t>1</a:t>
                    </a:r>
                    <a:endParaRPr lang="zh-TW" altLang="en-US" sz="1600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7" name="文字方塊 36">
                        <a:extLst>
                          <a:ext uri="{FF2B5EF4-FFF2-40B4-BE49-F238E27FC236}">
                            <a16:creationId xmlns:a16="http://schemas.microsoft.com/office/drawing/2014/main" id="{78524CA8-EE36-4A51-9CC6-5DDA48E3E70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407020" y="2163021"/>
                        <a:ext cx="440441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zh-TW" altLang="en-US" dirty="0"/>
                      </a:p>
                    </p:txBody>
                  </p:sp>
                </mc:Choice>
                <mc:Fallback xmlns="">
                  <p:sp>
                    <p:nvSpPr>
                      <p:cNvPr id="37" name="文字方塊 36">
                        <a:extLst>
                          <a:ext uri="{FF2B5EF4-FFF2-40B4-BE49-F238E27FC236}">
                            <a16:creationId xmlns:a16="http://schemas.microsoft.com/office/drawing/2014/main" id="{78524CA8-EE36-4A51-9CC6-5DDA48E3E707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407020" y="2163021"/>
                        <a:ext cx="440441" cy="369332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 b="-5172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TW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文字方塊 33">
                      <a:extLst>
                        <a:ext uri="{FF2B5EF4-FFF2-40B4-BE49-F238E27FC236}">
                          <a16:creationId xmlns:a16="http://schemas.microsoft.com/office/drawing/2014/main" id="{4E67567B-DE3E-42D6-BED3-DA10D83E710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91679" y="2853205"/>
                      <a:ext cx="43473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zh-TW" altLang="en-US" i="1" smtClean="0">
                                <a:latin typeface="Cambria Math" panose="02040503050406030204" pitchFamily="18" charset="0"/>
                              </a:rPr>
                              <m:t>⋯</m:t>
                            </m:r>
                          </m:oMath>
                        </m:oMathPara>
                      </a14:m>
                      <a:endParaRPr lang="zh-TW" altLang="en-US" dirty="0"/>
                    </a:p>
                  </p:txBody>
                </p:sp>
              </mc:Choice>
              <mc:Fallback xmlns="">
                <p:sp>
                  <p:nvSpPr>
                    <p:cNvPr id="34" name="文字方塊 33">
                      <a:extLst>
                        <a:ext uri="{FF2B5EF4-FFF2-40B4-BE49-F238E27FC236}">
                          <a16:creationId xmlns:a16="http://schemas.microsoft.com/office/drawing/2014/main" id="{4E67567B-DE3E-42D6-BED3-DA10D83E710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191679" y="2853205"/>
                      <a:ext cx="434734" cy="3693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TW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44" name="文字方塊 43">
                <a:extLst>
                  <a:ext uri="{FF2B5EF4-FFF2-40B4-BE49-F238E27FC236}">
                    <a16:creationId xmlns:a16="http://schemas.microsoft.com/office/drawing/2014/main" id="{7DED247B-6DE2-4382-B227-E3701BAD640C}"/>
                  </a:ext>
                </a:extLst>
              </p:cNvPr>
              <p:cNvSpPr txBox="1"/>
              <p:nvPr/>
            </p:nvSpPr>
            <p:spPr>
              <a:xfrm>
                <a:off x="7353155" y="3610664"/>
                <a:ext cx="1874703" cy="387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Binary hash code</a:t>
                </a:r>
              </a:p>
            </p:txBody>
          </p:sp>
          <p:sp>
            <p:nvSpPr>
              <p:cNvPr id="45" name="矩形: 圓角 44">
                <a:extLst>
                  <a:ext uri="{FF2B5EF4-FFF2-40B4-BE49-F238E27FC236}">
                    <a16:creationId xmlns:a16="http://schemas.microsoft.com/office/drawing/2014/main" id="{C4F81487-5A37-4628-93CE-2B97E4331FF5}"/>
                  </a:ext>
                </a:extLst>
              </p:cNvPr>
              <p:cNvSpPr/>
              <p:nvPr/>
            </p:nvSpPr>
            <p:spPr>
              <a:xfrm rot="5400000">
                <a:off x="2986965" y="2806296"/>
                <a:ext cx="1146367" cy="46236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/>
                  <a:t>Network</a:t>
                </a:r>
                <a:endParaRPr lang="zh-TW" altLang="en-US" dirty="0"/>
              </a:p>
            </p:txBody>
          </p:sp>
        </p:grpSp>
        <p:sp>
          <p:nvSpPr>
            <p:cNvPr id="46" name="矩形: 圓角 45">
              <a:extLst>
                <a:ext uri="{FF2B5EF4-FFF2-40B4-BE49-F238E27FC236}">
                  <a16:creationId xmlns:a16="http://schemas.microsoft.com/office/drawing/2014/main" id="{730EEE30-2070-4E9E-BD51-CAC1D52F2BF6}"/>
                </a:ext>
              </a:extLst>
            </p:cNvPr>
            <p:cNvSpPr/>
            <p:nvPr/>
          </p:nvSpPr>
          <p:spPr>
            <a:xfrm rot="5400000">
              <a:off x="5865009" y="2725844"/>
              <a:ext cx="1605750" cy="638879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/>
                <a:t>Quantization layer</a:t>
              </a:r>
              <a:endParaRPr lang="zh-TW" altLang="en-US" dirty="0"/>
            </a:p>
          </p:txBody>
        </p:sp>
      </p:grpSp>
      <p:pic>
        <p:nvPicPr>
          <p:cNvPr id="50" name="圖片 49">
            <a:extLst>
              <a:ext uri="{FF2B5EF4-FFF2-40B4-BE49-F238E27FC236}">
                <a16:creationId xmlns:a16="http://schemas.microsoft.com/office/drawing/2014/main" id="{0E92D070-A198-4BB7-994E-B1A14FDD83B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19152" y="1347787"/>
            <a:ext cx="9439275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3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Other mechanism to ensure the quality of hash codes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bit balance loss [52]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weights constraints to maximize Hamming distance [53]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code orthogonality [30]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Etc.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The state-of-the-art hashing models typically have a large number (&gt;4) losses.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20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5793904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3571ED18-4E23-4830-B6E0-66E691F22DF9}"/>
              </a:ext>
            </a:extLst>
          </p:cNvPr>
          <p:cNvSpPr txBox="1"/>
          <p:nvPr/>
        </p:nvSpPr>
        <p:spPr>
          <a:xfrm>
            <a:off x="1013254" y="4936479"/>
            <a:ext cx="9922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solidFill>
                  <a:schemeClr val="accent5"/>
                </a:solidFill>
              </a:rPr>
              <a:t>→</a:t>
            </a:r>
            <a:r>
              <a:rPr lang="zh-TW" altLang="en-US" sz="2400" dirty="0">
                <a:solidFill>
                  <a:schemeClr val="accent5"/>
                </a:solidFill>
              </a:rPr>
              <a:t> </a:t>
            </a:r>
            <a:r>
              <a:rPr lang="en-US" altLang="zh-TW" sz="2400" dirty="0">
                <a:solidFill>
                  <a:schemeClr val="accent5"/>
                </a:solidFill>
              </a:rPr>
              <a:t>Difficulties in model training and subsequently impedes their effectiveness.</a:t>
            </a:r>
            <a:endParaRPr lang="zh-TW" altLang="en-US" sz="2400" dirty="0">
              <a:solidFill>
                <a:schemeClr val="accent5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1763CE21-7A05-4B61-836B-A8E6B4ECC264}"/>
              </a:ext>
            </a:extLst>
          </p:cNvPr>
          <p:cNvSpPr txBox="1"/>
          <p:nvPr/>
        </p:nvSpPr>
        <p:spPr>
          <a:xfrm>
            <a:off x="900684" y="5813741"/>
            <a:ext cx="103906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[30] Venice Erin </a:t>
            </a:r>
            <a:r>
              <a:rPr lang="en-US" altLang="zh-TW" sz="1200" dirty="0" err="1"/>
              <a:t>Liong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Jiwen</a:t>
            </a:r>
            <a:r>
              <a:rPr lang="en-US" altLang="zh-TW" sz="1200" dirty="0"/>
              <a:t> Lu, Gang Wang, Pierre Moulin, and </a:t>
            </a:r>
            <a:r>
              <a:rPr lang="en-US" altLang="zh-TW" sz="1200" dirty="0" err="1"/>
              <a:t>Jie</a:t>
            </a:r>
            <a:r>
              <a:rPr lang="en-US" altLang="zh-TW" sz="1200" dirty="0"/>
              <a:t> Zhou. Deep hashing for compact binary codes learning. In 2015 IEEE Conference on Computer Vision and Pattern Recognition (CVPR), pages 2475–2483, 2015.</a:t>
            </a:r>
          </a:p>
          <a:p>
            <a:r>
              <a:rPr lang="en-US" altLang="zh-TW" sz="1200" dirty="0"/>
              <a:t>[52] </a:t>
            </a:r>
            <a:r>
              <a:rPr lang="en-US" altLang="zh-TW" sz="1200" dirty="0" err="1"/>
              <a:t>Xiangtao</a:t>
            </a:r>
            <a:r>
              <a:rPr lang="en-US" altLang="zh-TW" sz="1200" dirty="0"/>
              <a:t> Zheng, </a:t>
            </a:r>
            <a:r>
              <a:rPr lang="en-US" altLang="zh-TW" sz="1200" dirty="0" err="1"/>
              <a:t>Yichao</a:t>
            </a:r>
            <a:r>
              <a:rPr lang="en-US" altLang="zh-TW" sz="1200" dirty="0"/>
              <a:t> Zhang, and </a:t>
            </a:r>
            <a:r>
              <a:rPr lang="en-US" altLang="zh-TW" sz="1200" dirty="0" err="1"/>
              <a:t>Xiaoqiang</a:t>
            </a:r>
            <a:r>
              <a:rPr lang="en-US" altLang="zh-TW" sz="1200" dirty="0"/>
              <a:t> Lu. Deep balanced discrete hashing for image retrieval. Neurocomputing, 403:224–236, 2020.</a:t>
            </a:r>
          </a:p>
          <a:p>
            <a:r>
              <a:rPr lang="en-US" altLang="zh-TW" sz="1200" dirty="0"/>
              <a:t>[53] Chang Zhou, Lai-Man Po, Wilson Y. F. Yuen, Kwok Wai Cheung, </a:t>
            </a:r>
            <a:r>
              <a:rPr lang="en-US" altLang="zh-TW" sz="1200" dirty="0" err="1"/>
              <a:t>Xuyuan</a:t>
            </a:r>
            <a:r>
              <a:rPr lang="en-US" altLang="zh-TW" sz="1200" dirty="0"/>
              <a:t> Xu, Kin Wai Lau, </a:t>
            </a:r>
            <a:r>
              <a:rPr lang="en-US" altLang="zh-TW" sz="1200" dirty="0" err="1"/>
              <a:t>Yuzhi</a:t>
            </a:r>
            <a:r>
              <a:rPr lang="en-US" altLang="zh-TW" sz="1200" dirty="0"/>
              <a:t> Zhao, </a:t>
            </a:r>
            <a:r>
              <a:rPr lang="en-US" altLang="zh-TW" sz="1200" dirty="0" err="1"/>
              <a:t>Mengyang</a:t>
            </a:r>
            <a:r>
              <a:rPr lang="en-US" altLang="zh-TW" sz="1200" dirty="0"/>
              <a:t> Liu, and Peter H. W. Wong. Angular deep supervised hashing for image retrieval. IEEE Access, 7:127521–127532, 2019.</a:t>
            </a:r>
          </a:p>
        </p:txBody>
      </p:sp>
    </p:spTree>
    <p:extLst>
      <p:ext uri="{BB962C8B-B14F-4D97-AF65-F5344CB8AC3E}">
        <p14:creationId xmlns:p14="http://schemas.microsoft.com/office/powerpoint/2010/main" val="54404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2D25D70-E214-445E-B7B4-DEE44EAA6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OrthoHash</a:t>
            </a:r>
            <a:r>
              <a:rPr lang="en-US" altLang="zh-TW" dirty="0"/>
              <a:t> (proposed)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0B35DF6-3F6E-41C5-AE3C-7CBA8F260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655300" cy="5030787"/>
          </a:xfrm>
        </p:spPr>
        <p:txBody>
          <a:bodyPr>
            <a:normAutofit/>
          </a:bodyPr>
          <a:lstStyle/>
          <a:p>
            <a:r>
              <a:rPr lang="en-US" altLang="zh-TW" dirty="0"/>
              <a:t>Main idea: both objectives can be satisfied by </a:t>
            </a:r>
            <a:r>
              <a:rPr lang="en-US" altLang="zh-TW" dirty="0">
                <a:solidFill>
                  <a:schemeClr val="accent2"/>
                </a:solidFill>
              </a:rPr>
              <a:t>maximizing the cosine similarity</a:t>
            </a:r>
            <a:r>
              <a:rPr lang="en-US" altLang="zh-TW" dirty="0"/>
              <a:t> between the continuous codes and their corresponding binary orthogonal target.</a:t>
            </a:r>
          </a:p>
          <a:p>
            <a:endParaRPr lang="en-US" altLang="zh-TW" dirty="0"/>
          </a:p>
          <a:p>
            <a:r>
              <a:rPr lang="en-US" altLang="zh-TW" dirty="0"/>
              <a:t>Benefits:</a:t>
            </a:r>
          </a:p>
          <a:p>
            <a:pPr lvl="1"/>
            <a:r>
              <a:rPr lang="en-US" altLang="zh-TW" dirty="0"/>
              <a:t>Leverage the benefit of </a:t>
            </a:r>
            <a:r>
              <a:rPr lang="en-US" altLang="zh-TW" b="1" dirty="0"/>
              <a:t>margin</a:t>
            </a:r>
            <a:r>
              <a:rPr lang="en-US" altLang="zh-TW" dirty="0"/>
              <a:t> [41] to improve the intra-class variance.</a:t>
            </a:r>
          </a:p>
          <a:p>
            <a:pPr lvl="1"/>
            <a:r>
              <a:rPr lang="en-US" altLang="zh-TW" dirty="0"/>
              <a:t>Leverage </a:t>
            </a:r>
            <a:r>
              <a:rPr lang="en-US" altLang="zh-TW" b="1" dirty="0"/>
              <a:t>Label Smoothing </a:t>
            </a:r>
            <a:r>
              <a:rPr lang="en-US" altLang="zh-TW" dirty="0"/>
              <a:t>[37] to modify the CE loss to tackle multi-labels classification.</a:t>
            </a:r>
          </a:p>
          <a:p>
            <a:pPr lvl="1"/>
            <a:r>
              <a:rPr lang="en-US" altLang="zh-TW" b="1" dirty="0"/>
              <a:t>Code balancing </a:t>
            </a:r>
            <a:r>
              <a:rPr lang="en-US" altLang="zh-TW" dirty="0"/>
              <a:t>can be enforced by introducing a batch normalization (BN) layer rather than requiring a different loss.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074FCA4-B7A1-4AD6-B583-AC42EAD46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6007788-57F6-4A0D-B2A4-B754548C7C29}"/>
              </a:ext>
            </a:extLst>
          </p:cNvPr>
          <p:cNvSpPr txBox="1"/>
          <p:nvPr/>
        </p:nvSpPr>
        <p:spPr>
          <a:xfrm>
            <a:off x="1204611" y="2967335"/>
            <a:ext cx="9922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solidFill>
                  <a:schemeClr val="accent5"/>
                </a:solidFill>
              </a:rPr>
              <a:t>→</a:t>
            </a:r>
            <a:r>
              <a:rPr lang="zh-TW" altLang="en-US" sz="2400" dirty="0">
                <a:solidFill>
                  <a:schemeClr val="accent5"/>
                </a:solidFill>
              </a:rPr>
              <a:t> </a:t>
            </a:r>
            <a:r>
              <a:rPr lang="en-US" altLang="zh-TW" sz="2400" dirty="0">
                <a:solidFill>
                  <a:schemeClr val="accent5"/>
                </a:solidFill>
              </a:rPr>
              <a:t>Only needs ONE LOSS (Cross-Entropy loss)</a:t>
            </a:r>
            <a:endParaRPr lang="zh-TW" altLang="en-US" sz="2400" dirty="0">
              <a:solidFill>
                <a:schemeClr val="accent5"/>
              </a:solidFill>
            </a:endParaRP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8A3053B6-0360-4878-879C-A40630860D8C}"/>
              </a:ext>
            </a:extLst>
          </p:cNvPr>
          <p:cNvCxnSpPr>
            <a:cxnSpLocks/>
          </p:cNvCxnSpPr>
          <p:nvPr/>
        </p:nvCxnSpPr>
        <p:spPr>
          <a:xfrm>
            <a:off x="838200" y="5997104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文字方塊 8">
            <a:extLst>
              <a:ext uri="{FF2B5EF4-FFF2-40B4-BE49-F238E27FC236}">
                <a16:creationId xmlns:a16="http://schemas.microsoft.com/office/drawing/2014/main" id="{FBC4B9F7-2E3B-41BB-9F85-8BE599B19979}"/>
              </a:ext>
            </a:extLst>
          </p:cNvPr>
          <p:cNvSpPr txBox="1"/>
          <p:nvPr/>
        </p:nvSpPr>
        <p:spPr>
          <a:xfrm>
            <a:off x="900684" y="6016941"/>
            <a:ext cx="10390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[37] Gabriel Pereyra, George Tucker, Jan </a:t>
            </a:r>
            <a:r>
              <a:rPr lang="en-US" altLang="zh-TW" sz="1200" dirty="0" err="1"/>
              <a:t>Chorowski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Łukasz</a:t>
            </a:r>
            <a:r>
              <a:rPr lang="en-US" altLang="zh-TW" sz="1200" dirty="0"/>
              <a:t> Kaiser, and Geoffrey Hinton. Regularizing neural</a:t>
            </a:r>
            <a:r>
              <a:rPr lang="zh-TW" altLang="en-US" sz="1200" dirty="0"/>
              <a:t> </a:t>
            </a:r>
            <a:r>
              <a:rPr lang="en-US" altLang="zh-TW" sz="1200" dirty="0"/>
              <a:t>networks by penalizing confident output distributions.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arXiv:1701.06548, 2017.</a:t>
            </a:r>
          </a:p>
          <a:p>
            <a:r>
              <a:rPr lang="en-US" altLang="zh-TW" sz="1200" dirty="0"/>
              <a:t>[41] Hao Wang, </a:t>
            </a:r>
            <a:r>
              <a:rPr lang="en-US" altLang="zh-TW" sz="1200" dirty="0" err="1"/>
              <a:t>Yitong</a:t>
            </a:r>
            <a:r>
              <a:rPr lang="en-US" altLang="zh-TW" sz="1200" dirty="0"/>
              <a:t> Wang, Zheng Zhou, Xing Ji, </a:t>
            </a:r>
            <a:r>
              <a:rPr lang="en-US" altLang="zh-TW" sz="1200" dirty="0" err="1"/>
              <a:t>Dihong</a:t>
            </a:r>
            <a:r>
              <a:rPr lang="en-US" altLang="zh-TW" sz="1200" dirty="0"/>
              <a:t> Gong, </a:t>
            </a:r>
            <a:r>
              <a:rPr lang="en-US" altLang="zh-TW" sz="1200" dirty="0" err="1"/>
              <a:t>Jingchao</a:t>
            </a:r>
            <a:r>
              <a:rPr lang="en-US" altLang="zh-TW" sz="1200" dirty="0"/>
              <a:t> Zhou, </a:t>
            </a:r>
            <a:r>
              <a:rPr lang="en-US" altLang="zh-TW" sz="1200" dirty="0" err="1"/>
              <a:t>Zhifeng</a:t>
            </a:r>
            <a:r>
              <a:rPr lang="en-US" altLang="zh-TW" sz="1200" dirty="0"/>
              <a:t> Li, and Wei Liu.</a:t>
            </a:r>
            <a:r>
              <a:rPr lang="zh-TW" altLang="en-US" sz="1200" dirty="0"/>
              <a:t> </a:t>
            </a:r>
            <a:r>
              <a:rPr lang="en-US" altLang="zh-TW" sz="1200" dirty="0" err="1"/>
              <a:t>Cosface</a:t>
            </a:r>
            <a:r>
              <a:rPr lang="en-US" altLang="zh-TW" sz="1200" dirty="0"/>
              <a:t>: Large margin cosine loss for deep face recognition. In 2018 IEEE/CVF Conference on Computer</a:t>
            </a:r>
            <a:r>
              <a:rPr lang="zh-TW" altLang="en-US" sz="1200" dirty="0"/>
              <a:t> </a:t>
            </a:r>
            <a:r>
              <a:rPr lang="en-US" altLang="zh-TW" sz="1200" dirty="0"/>
              <a:t>Vision and Pattern Recognition, pages 5265–5274, 2018.</a:t>
            </a:r>
          </a:p>
        </p:txBody>
      </p:sp>
    </p:spTree>
    <p:extLst>
      <p:ext uri="{BB962C8B-B14F-4D97-AF65-F5344CB8AC3E}">
        <p14:creationId xmlns:p14="http://schemas.microsoft.com/office/powerpoint/2010/main" val="18253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/>
              <a:t>Method: </a:t>
            </a:r>
            <a:r>
              <a:rPr lang="en-US" altLang="zh-TW" b="1" dirty="0" err="1"/>
              <a:t>OrthoHash</a:t>
            </a:r>
            <a:r>
              <a:rPr lang="en-US" altLang="zh-TW" dirty="0"/>
              <a:t> - One Loss for All</a:t>
            </a:r>
          </a:p>
          <a:p>
            <a:pPr lvl="1"/>
            <a:r>
              <a:rPr lang="en-US" altLang="zh-TW" dirty="0"/>
              <a:t>Interpreting as Cosine Similarity</a:t>
            </a:r>
          </a:p>
          <a:p>
            <a:pPr lvl="1"/>
            <a:r>
              <a:rPr lang="en-US" altLang="zh-TW" dirty="0"/>
              <a:t>Orthogonal Target 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6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71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Parameter Definition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7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690688"/>
                <a:ext cx="10515599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altLang="zh-TW" sz="2000" dirty="0"/>
                  <a:t>-dim data: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b="1" i="0" smtClean="0">
                            <a:latin typeface="Cambria Math" panose="02040503050406030204" pitchFamily="18" charset="0"/>
                          </a:rPr>
                          <m:t>𝐗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1" i="0" smtClean="0"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altLang="zh-TW" sz="2000" dirty="0"/>
                  <a:t>,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altLang="zh-TW" sz="2000" dirty="0"/>
                  <a:t> is the number of training samples.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One-hot training labels of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TW" sz="2000" dirty="0"/>
                  <a:t> classes: </a:t>
                </a:r>
                <a14:m>
                  <m:oMath xmlns:m="http://schemas.openxmlformats.org/officeDocument/2006/math"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𝐘</m:t>
                    </m:r>
                    <m:r>
                      <a:rPr lang="en-US" altLang="zh-TW" sz="20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1" i="0" smtClean="0">
                                    <a:latin typeface="Cambria Math" panose="02040503050406030204" pitchFamily="18" charset="0"/>
                                  </a:rPr>
                                  <m:t>𝐲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  <m:r>
                      <a:rPr lang="en-US" altLang="zh-TW" sz="2000" i="1">
                        <a:latin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en-US" altLang="zh-TW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sup>
                    </m:sSup>
                  </m:oMath>
                </a14:m>
                <a:br>
                  <a:rPr lang="en-US" altLang="zh-TW" sz="2000" dirty="0"/>
                </a:br>
                <a:r>
                  <a:rPr lang="en-US" altLang="zh-TW" sz="2000" dirty="0"/>
                  <a:t>multi-labels task: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≜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𝐲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𝑛𝑖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,⋯,</m:t>
                        </m:r>
                        <m:sSub>
                          <m:sSubPr>
                            <m:ctrlP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𝑛𝐶</m:t>
                            </m:r>
                          </m:sub>
                        </m:sSub>
                      </m:e>
                    </m:d>
                    <m:r>
                      <a:rPr lang="en-US" altLang="zh-TW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d>
                      <m:dPr>
                        <m:begChr m:val="{"/>
                        <m:endChr m:val=""/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TW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𝑛𝑖</m:t>
                                </m:r>
                              </m:sub>
                            </m:sSub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if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any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th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class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are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assign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to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the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th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sample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TW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𝑛𝑖</m:t>
                                </m:r>
                              </m:sub>
                            </m:sSub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TW" alt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</m:t>
                            </m:r>
                            <m:r>
                              <m:rPr>
                                <m:nor/>
                              </m:rPr>
                              <a:rPr lang="en-US" altLang="zh-TW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otherwise</m:t>
                            </m:r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TW" sz="2000" dirty="0"/>
                  <a:t>-bit binary codes for each training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000" dirty="0"/>
                  <a:t>: </a:t>
                </a:r>
                <a14:m>
                  <m:oMath xmlns:m="http://schemas.openxmlformats.org/officeDocument/2006/math"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−1,1</m:t>
                            </m:r>
                          </m:e>
                        </m:d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</m:sSup>
                  </m:oMath>
                </a14:m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Continuous codes of the n-</a:t>
                </a:r>
                <a:r>
                  <a:rPr lang="en-US" altLang="zh-TW" sz="2000" dirty="0" err="1"/>
                  <a:t>th</a:t>
                </a:r>
                <a:r>
                  <a:rPr lang="en-US" altLang="zh-TW" sz="2000" dirty="0"/>
                  <a:t> samples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ground-truth class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000" dirty="0"/>
                  <a:t> and the </a:t>
                </a:r>
                <a:r>
                  <a:rPr lang="en-US" altLang="zh-TW" sz="2000" dirty="0" err="1"/>
                  <a:t>i-th</a:t>
                </a:r>
                <a:r>
                  <a:rPr lang="en-US" altLang="zh-TW" sz="2000" dirty="0"/>
                  <a:t> class of the binary orthogonal targets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000" dirty="0"/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690688"/>
                <a:ext cx="10515599" cy="4486275"/>
              </a:xfrm>
              <a:blipFill>
                <a:blip r:embed="rId3"/>
                <a:stretch>
                  <a:fillRect l="-46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9321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OrthoHash</a:t>
            </a:r>
            <a:r>
              <a:rPr lang="en-US" altLang="zh-TW" dirty="0"/>
              <a:t> Architecture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8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5" name="圖片 4">
            <a:extLst>
              <a:ext uri="{FF2B5EF4-FFF2-40B4-BE49-F238E27FC236}">
                <a16:creationId xmlns:a16="http://schemas.microsoft.com/office/drawing/2014/main" id="{6F14E9E6-7234-498B-9E11-9EC22E2B6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84" y="1450953"/>
            <a:ext cx="11092431" cy="3811712"/>
          </a:xfrm>
          <a:prstGeom prst="rect">
            <a:avLst/>
          </a:prstGeom>
        </p:spPr>
      </p:pic>
      <p:grpSp>
        <p:nvGrpSpPr>
          <p:cNvPr id="8" name="群組 7">
            <a:extLst>
              <a:ext uri="{FF2B5EF4-FFF2-40B4-BE49-F238E27FC236}">
                <a16:creationId xmlns:a16="http://schemas.microsoft.com/office/drawing/2014/main" id="{4CF522C3-D1BA-4F1A-97B2-9B573C45156A}"/>
              </a:ext>
            </a:extLst>
          </p:cNvPr>
          <p:cNvGrpSpPr/>
          <p:nvPr/>
        </p:nvGrpSpPr>
        <p:grpSpPr>
          <a:xfrm>
            <a:off x="971358" y="5452200"/>
            <a:ext cx="4057842" cy="590530"/>
            <a:chOff x="971358" y="5452200"/>
            <a:chExt cx="4057842" cy="5905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文字方塊 5">
                  <a:extLst>
                    <a:ext uri="{FF2B5EF4-FFF2-40B4-BE49-F238E27FC236}">
                      <a16:creationId xmlns:a16="http://schemas.microsoft.com/office/drawing/2014/main" id="{2EF80147-D51E-4DE2-A6B7-2757DFAA340B}"/>
                    </a:ext>
                  </a:extLst>
                </p:cNvPr>
                <p:cNvSpPr txBox="1"/>
                <p:nvPr/>
              </p:nvSpPr>
              <p:spPr>
                <a:xfrm>
                  <a:off x="971358" y="5571308"/>
                  <a:ext cx="4057842" cy="3740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/>
                    <a:t>Continuous codes: </a:t>
                  </a:r>
                  <a14:m>
                    <m:oMath xmlns:m="http://schemas.openxmlformats.org/officeDocument/2006/math">
                      <m:r>
                        <a:rPr lang="en-US" altLang="zh-TW" b="1" i="0" smtClean="0">
                          <a:latin typeface="Cambria Math" panose="02040503050406030204" pitchFamily="18" charset="0"/>
                        </a:rPr>
                        <m:t>𝐕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bSup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∈ </m:t>
                      </m:r>
                      <m:sSup>
                        <m:sSup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sup>
                      </m:sSup>
                    </m:oMath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6" name="文字方塊 5">
                  <a:extLst>
                    <a:ext uri="{FF2B5EF4-FFF2-40B4-BE49-F238E27FC236}">
                      <a16:creationId xmlns:a16="http://schemas.microsoft.com/office/drawing/2014/main" id="{2EF80147-D51E-4DE2-A6B7-2757DFAA34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358" y="5571308"/>
                  <a:ext cx="4057842" cy="374077"/>
                </a:xfrm>
                <a:prstGeom prst="rect">
                  <a:avLst/>
                </a:prstGeom>
                <a:blipFill>
                  <a:blip r:embed="rId4"/>
                  <a:stretch>
                    <a:fillRect l="-1201" t="-8197" b="-2623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圖說文字: 直線 6">
              <a:extLst>
                <a:ext uri="{FF2B5EF4-FFF2-40B4-BE49-F238E27FC236}">
                  <a16:creationId xmlns:a16="http://schemas.microsoft.com/office/drawing/2014/main" id="{D813196F-BFA4-4A00-A230-C4790BBD36F8}"/>
                </a:ext>
              </a:extLst>
            </p:cNvPr>
            <p:cNvSpPr/>
            <p:nvPr/>
          </p:nvSpPr>
          <p:spPr>
            <a:xfrm>
              <a:off x="971358" y="5452200"/>
              <a:ext cx="4057842" cy="590530"/>
            </a:xfrm>
            <a:prstGeom prst="borderCallout1">
              <a:avLst>
                <a:gd name="adj1" fmla="val 2128"/>
                <a:gd name="adj2" fmla="val 28771"/>
                <a:gd name="adj3" fmla="val -190031"/>
                <a:gd name="adj4" fmla="val 41596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0" name="語音泡泡: 圓角矩形 9">
            <a:extLst>
              <a:ext uri="{FF2B5EF4-FFF2-40B4-BE49-F238E27FC236}">
                <a16:creationId xmlns:a16="http://schemas.microsoft.com/office/drawing/2014/main" id="{5E152F89-110B-490A-87DE-8BE1B6C32755}"/>
              </a:ext>
            </a:extLst>
          </p:cNvPr>
          <p:cNvSpPr/>
          <p:nvPr/>
        </p:nvSpPr>
        <p:spPr>
          <a:xfrm>
            <a:off x="3822970" y="5002549"/>
            <a:ext cx="1060315" cy="301980"/>
          </a:xfrm>
          <a:prstGeom prst="wedgeRoundRectCallout">
            <a:avLst>
              <a:gd name="adj1" fmla="val -2485"/>
              <a:gd name="adj2" fmla="val -1178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/>
              <a:t>Zero-mean</a:t>
            </a:r>
            <a:endParaRPr lang="zh-TW" altLang="en-US" sz="1400" dirty="0"/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32AE25AB-97C9-49DE-8664-E9EB5D5AE64C}"/>
              </a:ext>
            </a:extLst>
          </p:cNvPr>
          <p:cNvGrpSpPr/>
          <p:nvPr/>
        </p:nvGrpSpPr>
        <p:grpSpPr>
          <a:xfrm>
            <a:off x="5695758" y="5240048"/>
            <a:ext cx="3963808" cy="802682"/>
            <a:chOff x="971358" y="5452200"/>
            <a:chExt cx="3963808" cy="4554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E756A10B-DE70-48F1-BF34-3E53F9C68E36}"/>
                    </a:ext>
                  </a:extLst>
                </p:cNvPr>
                <p:cNvSpPr txBox="1"/>
                <p:nvPr/>
              </p:nvSpPr>
              <p:spPr>
                <a:xfrm>
                  <a:off x="971358" y="5491255"/>
                  <a:ext cx="3963808" cy="326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e>
                                <m:sub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⋯,</m:t>
                              </m:r>
                              <m:sSub>
                                <m:sSub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𝑜</m:t>
                                  </m:r>
                                </m:e>
                                <m:sub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altLang="zh-TW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TW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𝐎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−1,+1</m:t>
                              </m:r>
                            </m:e>
                          </m:d>
                        </m:e>
                        <m:sup>
                          <m: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altLang="zh-TW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sup>
                      </m:sSup>
                    </m:oMath>
                  </a14:m>
                  <a:r>
                    <a:rPr lang="en-US" altLang="zh-TW" dirty="0"/>
                    <a:t>,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altLang="zh-TW" dirty="0"/>
                    <a:t>: a column vector belongs to </a:t>
                  </a:r>
                  <a:r>
                    <a:rPr lang="en-US" altLang="zh-TW" dirty="0" err="1"/>
                    <a:t>i-th</a:t>
                  </a:r>
                  <a:r>
                    <a:rPr lang="en-US" altLang="zh-TW" dirty="0"/>
                    <a:t> class.</a:t>
                  </a:r>
                  <a:endParaRPr lang="zh-TW" altLang="en-US" dirty="0"/>
                </a:p>
              </p:txBody>
            </p:sp>
          </mc:Choice>
          <mc:Fallback xmlns=""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E756A10B-DE70-48F1-BF34-3E53F9C68E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358" y="5491255"/>
                  <a:ext cx="3963808" cy="326022"/>
                </a:xfrm>
                <a:prstGeom prst="rect">
                  <a:avLst/>
                </a:prstGeom>
                <a:blipFill>
                  <a:blip r:embed="rId5"/>
                  <a:stretch>
                    <a:fillRect t="-5319" r="-2611" b="-28723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圖說文字: 直線 15">
              <a:extLst>
                <a:ext uri="{FF2B5EF4-FFF2-40B4-BE49-F238E27FC236}">
                  <a16:creationId xmlns:a16="http://schemas.microsoft.com/office/drawing/2014/main" id="{A9AF13CE-D815-4A89-A712-8816299FC605}"/>
                </a:ext>
              </a:extLst>
            </p:cNvPr>
            <p:cNvSpPr/>
            <p:nvPr/>
          </p:nvSpPr>
          <p:spPr>
            <a:xfrm>
              <a:off x="971358" y="5452200"/>
              <a:ext cx="3963808" cy="455438"/>
            </a:xfrm>
            <a:prstGeom prst="borderCallout1">
              <a:avLst>
                <a:gd name="adj1" fmla="val -1167"/>
                <a:gd name="adj2" fmla="val 15346"/>
                <a:gd name="adj3" fmla="val -57639"/>
                <a:gd name="adj4" fmla="val 18833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5D291E74-D795-4E8F-8908-70EA29E9E980}"/>
                  </a:ext>
                </a:extLst>
              </p:cNvPr>
              <p:cNvSpPr txBox="1"/>
              <p:nvPr/>
            </p:nvSpPr>
            <p:spPr>
              <a:xfrm>
                <a:off x="5267528" y="6274308"/>
                <a:ext cx="5977085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600" dirty="0">
                    <a:solidFill>
                      <a:schemeClr val="accent5"/>
                    </a:solidFill>
                  </a:rPr>
                  <a:t>*For any 2 rows, </a:t>
                </a:r>
                <a14:m>
                  <m:oMath xmlns:m="http://schemas.openxmlformats.org/officeDocument/2006/math">
                    <m:r>
                      <a:rPr lang="en-US" altLang="zh-TW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TW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zh-TW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TW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TW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TW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zh-TW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TW" sz="1600" b="0" dirty="0">
                    <a:solidFill>
                      <a:schemeClr val="accent5"/>
                    </a:solidFill>
                  </a:rPr>
                  <a:t>,</a:t>
                </a:r>
                <a:r>
                  <a:rPr lang="en-US" altLang="zh-TW" sz="1600" dirty="0">
                    <a:solidFill>
                      <a:schemeClr val="accent5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altLang="zh-TW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1600" b="0" dirty="0">
                    <a:solidFill>
                      <a:schemeClr val="accent5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altLang="zh-TW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TW" sz="1600" b="0" dirty="0">
                    <a:solidFill>
                      <a:schemeClr val="accent5"/>
                    </a:solidFill>
                  </a:rPr>
                  <a:t> </a:t>
                </a:r>
                <a:r>
                  <a:rPr lang="en-US" altLang="zh-TW" sz="1600" dirty="0">
                    <a:solidFill>
                      <a:schemeClr val="accent5"/>
                    </a:solidFill>
                  </a:rPr>
                  <a:t>are orthogonal to each other. </a:t>
                </a:r>
                <a:endParaRPr lang="en-US" altLang="zh-TW" sz="1600" b="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5D291E74-D795-4E8F-8908-70EA29E9E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528" y="6274308"/>
                <a:ext cx="5977085" cy="358368"/>
              </a:xfrm>
              <a:prstGeom prst="rect">
                <a:avLst/>
              </a:prstGeom>
              <a:blipFill>
                <a:blip r:embed="rId6"/>
                <a:stretch>
                  <a:fillRect l="-510" t="-3390" b="-1694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33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9000744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2000" b="1" dirty="0"/>
                  <a:t>Hamming Distance</a:t>
                </a:r>
                <a:endParaRPr lang="en-US" altLang="zh-TW" sz="2000" dirty="0"/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1600" dirty="0"/>
                  <a:t>Hamming distance can be computed using logical </a:t>
                </a:r>
                <a:r>
                  <a:rPr lang="en-US" altLang="zh-TW" sz="1600" b="1" dirty="0" err="1"/>
                  <a:t>xor</a:t>
                </a:r>
                <a:r>
                  <a:rPr lang="en-US" altLang="zh-TW" sz="1600" dirty="0"/>
                  <a:t> operation between binary codes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1" i="0" dirty="0" smtClean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1" i="1" dirty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TW" sz="1600" dirty="0"/>
                  <a:t> with </a:t>
                </a:r>
                <a:r>
                  <a:rPr lang="en-US" altLang="zh-TW" sz="1600" dirty="0" err="1"/>
                  <a:t>popcount</a:t>
                </a:r>
                <a:r>
                  <a:rPr lang="en-US" altLang="zh-TW" sz="1600" dirty="0"/>
                  <a:t>, where </a:t>
                </a:r>
                <a14:m>
                  <m:oMath xmlns:m="http://schemas.openxmlformats.org/officeDocument/2006/math">
                    <m:r>
                      <a:rPr lang="en-US" altLang="zh-TW" sz="1600" b="1" i="0" dirty="0" smtClean="0">
                        <a:latin typeface="Cambria Math" panose="02040503050406030204" pitchFamily="18" charset="0"/>
                      </a:rPr>
                      <m:t>𝐛</m:t>
                    </m:r>
                    <m:r>
                      <a:rPr lang="en-US" altLang="zh-TW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1600" b="0" i="1" dirty="0" smtClean="0">
                                <a:latin typeface="Cambria Math" panose="02040503050406030204" pitchFamily="18" charset="0"/>
                              </a:rPr>
                              <m:t>−1,+1</m:t>
                            </m:r>
                          </m:e>
                        </m:d>
                      </m:e>
                      <m:sup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</m:sSup>
                  </m:oMath>
                </a14:m>
                <a:r>
                  <a:rPr lang="en-US" altLang="zh-TW" sz="1600" dirty="0"/>
                  <a:t> :</a:t>
                </a:r>
              </a:p>
              <a:p>
                <a:pPr marL="457200" lvl="1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altLang="zh-TW" sz="1600" dirty="0"/>
              </a:p>
              <a:p>
                <a:pPr marL="457200" lvl="1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zh-TW" altLang="en-US" sz="1600" dirty="0"/>
                  <a:t>     </a:t>
                </a:r>
                <a:r>
                  <a:rPr lang="en-US" altLang="zh-TW" sz="1600" dirty="0"/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1600" b="1" i="0" dirty="0" smtClean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TW" sz="1600" b="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bSup>
                    <m:sSub>
                      <m:sSubPr>
                        <m:ctrlP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1" i="0" dirty="0" smtClean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TW" sz="1600" dirty="0"/>
                  <a:t> can be interpreted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1600" b="1" dirty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altLang="zh-TW" sz="16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TW" sz="1600" dirty="0"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bSup>
                    <m:sSub>
                      <m:sSubPr>
                        <m:ctrlPr>
                          <a:rPr lang="en-US" altLang="zh-TW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1" dirty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altLang="zh-TW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‖"/>
                        <m:endChr m:val="‖"/>
                        <m:ctrlPr>
                          <a:rPr lang="en-US" altLang="zh-TW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b="1">
                                <a:latin typeface="Cambria Math" panose="02040503050406030204" pitchFamily="18" charset="0"/>
                              </a:rPr>
                              <m:t>𝐛</m:t>
                            </m:r>
                          </m:e>
                          <m:sub>
                            <m:r>
                              <a:rPr lang="en-US" altLang="zh-TW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d>
                      <m:dPr>
                        <m:begChr m:val="‖"/>
                        <m:endChr m:val="‖"/>
                        <m:ctrlPr>
                          <a:rPr lang="en-US" altLang="zh-TW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b="1">
                                <a:latin typeface="Cambria Math" panose="02040503050406030204" pitchFamily="18" charset="0"/>
                              </a:rPr>
                              <m:t>𝐛</m:t>
                            </m:r>
                          </m:e>
                          <m:sub>
                            <m:r>
                              <a:rPr lang="en-US" altLang="zh-TW" sz="16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zh-TW" sz="1600" b="0" i="1" smtClean="0">
                        <a:latin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n-US" altLang="zh-TW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TW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altLang="zh-TW" sz="1600" dirty="0"/>
                  <a:t> , </a:t>
                </a:r>
                <a:br>
                  <a:rPr lang="en-US" altLang="zh-TW" sz="1600" dirty="0"/>
                </a:br>
                <a:r>
                  <a:rPr lang="en-US" altLang="zh-TW" sz="1600" dirty="0"/>
                  <a:t>     where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altLang="zh-TW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</m:e>
                    </m:d>
                  </m:oMath>
                </a14:m>
                <a:r>
                  <a:rPr lang="en-US" altLang="zh-TW" sz="1600" dirty="0"/>
                  <a:t> is Euclidean norm,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TW" sz="16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altLang="zh-TW" sz="1600" dirty="0"/>
                  <a:t> is the angle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1" dirty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altLang="zh-TW" sz="16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1" i="1" dirty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altLang="zh-TW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TW" sz="1600" dirty="0"/>
                  <a:t>.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altLang="zh-TW" sz="1600" dirty="0"/>
                  <a:t>As both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altLang="zh-TW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b="1" i="0" smtClean="0">
                                <a:latin typeface="Cambria Math" panose="02040503050406030204" pitchFamily="18" charset="0"/>
                              </a:rPr>
                              <m:t>𝐛</m:t>
                            </m:r>
                          </m:e>
                          <m:sub>
                            <m:r>
                              <a:rPr lang="en-US" altLang="zh-TW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TW" sz="1600" dirty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altLang="zh-TW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b="1">
                                <a:latin typeface="Cambria Math" panose="02040503050406030204" pitchFamily="18" charset="0"/>
                              </a:rPr>
                              <m:t>𝐛</m:t>
                            </m:r>
                          </m:e>
                          <m:sub>
                            <m:r>
                              <a:rPr lang="en-US" altLang="zh-TW" sz="16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TW" sz="1600" dirty="0"/>
                  <a:t> are constant (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altLang="zh-TW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1600" b="1" i="0" smtClean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</m:d>
                    <m:r>
                      <a:rPr lang="en-US" altLang="zh-TW" sz="16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TW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TW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rad>
                  </m:oMath>
                </a14:m>
                <a:r>
                  <a:rPr lang="en-US" altLang="zh-TW" sz="1600" dirty="0"/>
                  <a:t>), eq(1) can be viewed as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9000744" cy="4486275"/>
              </a:xfrm>
              <a:blipFill>
                <a:blip r:embed="rId3"/>
                <a:stretch>
                  <a:fillRect l="-61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Reformulating Deep Hashing in the Lens of Cosine Similarity</a:t>
            </a:r>
            <a:r>
              <a:rPr lang="zh-TW" altLang="en-US" dirty="0"/>
              <a:t> </a:t>
            </a:r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9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07DBB3BC-4DA2-456E-B434-4D6757816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2742" y="2710420"/>
            <a:ext cx="5058376" cy="571603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FCC1F52A-BA18-472B-AA58-FDD9BD38A6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6113" y="4826771"/>
            <a:ext cx="6905005" cy="681081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id="{655FCF96-538A-49EF-A4F6-371CF3390F2E}"/>
              </a:ext>
            </a:extLst>
          </p:cNvPr>
          <p:cNvSpPr txBox="1"/>
          <p:nvPr/>
        </p:nvSpPr>
        <p:spPr>
          <a:xfrm>
            <a:off x="1153538" y="5507852"/>
            <a:ext cx="8370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chemeClr val="accent5"/>
                </a:solidFill>
              </a:rPr>
              <a:t>→</a:t>
            </a:r>
            <a:r>
              <a:rPr lang="zh-TW" altLang="en-US" dirty="0">
                <a:solidFill>
                  <a:schemeClr val="accent5"/>
                </a:solidFill>
              </a:rPr>
              <a:t> </a:t>
            </a:r>
            <a:r>
              <a:rPr lang="en-US" altLang="zh-TW" dirty="0">
                <a:solidFill>
                  <a:schemeClr val="accent5"/>
                </a:solidFill>
              </a:rPr>
              <a:t>similar hash codes will have a similar direction, yield a lower angle between</a:t>
            </a:r>
            <a:r>
              <a:rPr lang="zh-TW" altLang="en-US" dirty="0">
                <a:solidFill>
                  <a:schemeClr val="accent5"/>
                </a:solidFill>
              </a:rPr>
              <a:t> </a:t>
            </a:r>
            <a:r>
              <a:rPr lang="en-US" altLang="zh-TW" dirty="0">
                <a:solidFill>
                  <a:schemeClr val="accent5"/>
                </a:solidFill>
              </a:rPr>
              <a:t>them, </a:t>
            </a:r>
            <a:br>
              <a:rPr lang="en-US" altLang="zh-TW" dirty="0">
                <a:solidFill>
                  <a:schemeClr val="accent5"/>
                </a:solidFill>
              </a:rPr>
            </a:br>
            <a:r>
              <a:rPr lang="zh-TW" altLang="en-US" dirty="0">
                <a:solidFill>
                  <a:schemeClr val="accent5"/>
                </a:solidFill>
              </a:rPr>
              <a:t>     </a:t>
            </a:r>
            <a:r>
              <a:rPr lang="en-US" altLang="zh-TW" dirty="0">
                <a:solidFill>
                  <a:schemeClr val="accent5"/>
                </a:solidFill>
              </a:rPr>
              <a:t>and hence a lower hamming distance.</a:t>
            </a:r>
            <a:endParaRPr lang="zh-TW" altLang="en-US" dirty="0">
              <a:solidFill>
                <a:schemeClr val="accent5"/>
              </a:solidFill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4E3EBDC8-A08C-4BDF-90FD-0D777E4FD2AE}"/>
              </a:ext>
            </a:extLst>
          </p:cNvPr>
          <p:cNvGrpSpPr/>
          <p:nvPr/>
        </p:nvGrpSpPr>
        <p:grpSpPr>
          <a:xfrm>
            <a:off x="6011694" y="4506517"/>
            <a:ext cx="902363" cy="930917"/>
            <a:chOff x="6011694" y="4506517"/>
            <a:chExt cx="902363" cy="930917"/>
          </a:xfrm>
        </p:grpSpPr>
        <p:sp>
          <p:nvSpPr>
            <p:cNvPr id="14" name="橢圓 13">
              <a:extLst>
                <a:ext uri="{FF2B5EF4-FFF2-40B4-BE49-F238E27FC236}">
                  <a16:creationId xmlns:a16="http://schemas.microsoft.com/office/drawing/2014/main" id="{BEA28884-20C3-4C78-8DEA-17A766837B22}"/>
                </a:ext>
              </a:extLst>
            </p:cNvPr>
            <p:cNvSpPr/>
            <p:nvPr/>
          </p:nvSpPr>
          <p:spPr>
            <a:xfrm>
              <a:off x="6011694" y="4779133"/>
              <a:ext cx="301557" cy="658301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文字方塊 14">
              <a:extLst>
                <a:ext uri="{FF2B5EF4-FFF2-40B4-BE49-F238E27FC236}">
                  <a16:creationId xmlns:a16="http://schemas.microsoft.com/office/drawing/2014/main" id="{F8DC75D2-8D36-4561-966B-59CD78CAAD3C}"/>
                </a:ext>
              </a:extLst>
            </p:cNvPr>
            <p:cNvSpPr txBox="1"/>
            <p:nvPr/>
          </p:nvSpPr>
          <p:spPr>
            <a:xfrm>
              <a:off x="6011694" y="4506517"/>
              <a:ext cx="9023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>
                  <a:solidFill>
                    <a:schemeClr val="accent2"/>
                  </a:solidFill>
                </a:rPr>
                <a:t>constant</a:t>
              </a:r>
              <a:endParaRPr lang="zh-TW" altLang="en-US" sz="16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229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3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4180</TotalTime>
  <Words>3269</Words>
  <Application>Microsoft Office PowerPoint</Application>
  <PresentationFormat>寬螢幕</PresentationFormat>
  <Paragraphs>293</Paragraphs>
  <Slides>26</Slides>
  <Notes>22</Notes>
  <HiddenSlides>1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26</vt:i4>
      </vt:variant>
    </vt:vector>
  </HeadingPairs>
  <TitlesOfParts>
    <vt:vector size="31" baseType="lpstr">
      <vt:lpstr>Arial</vt:lpstr>
      <vt:lpstr>Bahnschrift Light SemiCondensed</vt:lpstr>
      <vt:lpstr>Calibri</vt:lpstr>
      <vt:lpstr>Cambria Math</vt:lpstr>
      <vt:lpstr>Office 佈景主題</vt:lpstr>
      <vt:lpstr>One Loss for All: Deep Hashing with a Single Cosine Similarity based Learning Objective</vt:lpstr>
      <vt:lpstr>Outline</vt:lpstr>
      <vt:lpstr>Introduction</vt:lpstr>
      <vt:lpstr>Introduction</vt:lpstr>
      <vt:lpstr>OrthoHash (proposed)</vt:lpstr>
      <vt:lpstr>Outline</vt:lpstr>
      <vt:lpstr>Parameter Definition</vt:lpstr>
      <vt:lpstr>OrthoHash Architecture</vt:lpstr>
      <vt:lpstr>Reformulating Deep Hashing in the Lens of Cosine Similarity </vt:lpstr>
      <vt:lpstr>(cont.)</vt:lpstr>
      <vt:lpstr>Discriminative Hash Codes with Orthogonal Target</vt:lpstr>
      <vt:lpstr>(Cont.)</vt:lpstr>
      <vt:lpstr>Binary Orthogonal Target</vt:lpstr>
      <vt:lpstr>Orthogonal Targets Generation</vt:lpstr>
      <vt:lpstr>Multi-labels Hash Codes Learning</vt:lpstr>
      <vt:lpstr>Code Balance</vt:lpstr>
      <vt:lpstr>Outline</vt:lpstr>
      <vt:lpstr>Setup</vt:lpstr>
      <vt:lpstr>Results on Category-Level Retrieval</vt:lpstr>
      <vt:lpstr>Category-Level Retrieval [Ref]</vt:lpstr>
      <vt:lpstr>Results on Instance-Level Retrieval</vt:lpstr>
      <vt:lpstr>Histogram of Hamming Distances</vt:lpstr>
      <vt:lpstr>Performance Improvement Analysis</vt:lpstr>
      <vt:lpstr>Outline</vt:lpstr>
      <vt:lpstr>Conclusion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ViLBERT : Pretraining Task-Agnostic Visiolinguistic Representations for Vision-and-Language Tasks</dc:title>
  <dc:creator>楊</dc:creator>
  <cp:lastModifiedBy>楊晴晴 YANG CHING-CHING</cp:lastModifiedBy>
  <cp:revision>1203</cp:revision>
  <dcterms:created xsi:type="dcterms:W3CDTF">2021-03-09T09:24:25Z</dcterms:created>
  <dcterms:modified xsi:type="dcterms:W3CDTF">2022-08-08T18:57:46Z</dcterms:modified>
</cp:coreProperties>
</file>